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jpeg"/>
  <Override PartName="/ppt/notesSlides/notesSlide2.xml" ContentType="application/vnd.openxmlformats-officedocument.presentationml.notesSlide+xml"/>
  <Override PartName="/ppt/media/image63.jpg" ContentType="image/jpeg"/>
  <Override PartName="/ppt/media/image64.jpg" ContentType="image/jpeg"/>
  <Override PartName="/ppt/media/image65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95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170.jpg" ContentType="image/jpeg"/>
  <Override PartName="/ppt/media/image171.jpg" ContentType="image/jpeg"/>
  <Override PartName="/ppt/media/image183.jp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4"/>
  </p:notesMasterIdLst>
  <p:handoutMasterIdLst>
    <p:handoutMasterId r:id="rId195"/>
  </p:handoutMasterIdLst>
  <p:sldIdLst>
    <p:sldId id="601" r:id="rId2"/>
    <p:sldId id="294" r:id="rId3"/>
    <p:sldId id="295" r:id="rId4"/>
    <p:sldId id="296" r:id="rId5"/>
    <p:sldId id="297" r:id="rId6"/>
    <p:sldId id="598" r:id="rId7"/>
    <p:sldId id="300" r:id="rId8"/>
    <p:sldId id="501" r:id="rId9"/>
    <p:sldId id="1073" r:id="rId10"/>
    <p:sldId id="500" r:id="rId11"/>
    <p:sldId id="338" r:id="rId12"/>
    <p:sldId id="304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761" r:id="rId29"/>
    <p:sldId id="608" r:id="rId30"/>
    <p:sldId id="610" r:id="rId31"/>
    <p:sldId id="652" r:id="rId32"/>
    <p:sldId id="653" r:id="rId33"/>
    <p:sldId id="654" r:id="rId34"/>
    <p:sldId id="655" r:id="rId35"/>
    <p:sldId id="258" r:id="rId36"/>
    <p:sldId id="259" r:id="rId37"/>
    <p:sldId id="337" r:id="rId38"/>
    <p:sldId id="261" r:id="rId39"/>
    <p:sldId id="323" r:id="rId40"/>
    <p:sldId id="339" r:id="rId41"/>
    <p:sldId id="496" r:id="rId42"/>
    <p:sldId id="494" r:id="rId43"/>
    <p:sldId id="531" r:id="rId44"/>
    <p:sldId id="762" r:id="rId45"/>
    <p:sldId id="611" r:id="rId46"/>
    <p:sldId id="612" r:id="rId47"/>
    <p:sldId id="613" r:id="rId48"/>
    <p:sldId id="362" r:id="rId49"/>
    <p:sldId id="532" r:id="rId50"/>
    <p:sldId id="533" r:id="rId51"/>
    <p:sldId id="897" r:id="rId52"/>
    <p:sldId id="614" r:id="rId53"/>
    <p:sldId id="379" r:id="rId54"/>
    <p:sldId id="364" r:id="rId55"/>
    <p:sldId id="534" r:id="rId56"/>
    <p:sldId id="576" r:id="rId57"/>
    <p:sldId id="264" r:id="rId58"/>
    <p:sldId id="265" r:id="rId59"/>
    <p:sldId id="341" r:id="rId60"/>
    <p:sldId id="342" r:id="rId61"/>
    <p:sldId id="380" r:id="rId62"/>
    <p:sldId id="266" r:id="rId63"/>
    <p:sldId id="366" r:id="rId64"/>
    <p:sldId id="535" r:id="rId65"/>
    <p:sldId id="631" r:id="rId66"/>
    <p:sldId id="368" r:id="rId67"/>
    <p:sldId id="536" r:id="rId68"/>
    <p:sldId id="370" r:id="rId69"/>
    <p:sldId id="537" r:id="rId70"/>
    <p:sldId id="675" r:id="rId71"/>
    <p:sldId id="870" r:id="rId72"/>
    <p:sldId id="914" r:id="rId73"/>
    <p:sldId id="872" r:id="rId74"/>
    <p:sldId id="873" r:id="rId75"/>
    <p:sldId id="874" r:id="rId76"/>
    <p:sldId id="875" r:id="rId77"/>
    <p:sldId id="876" r:id="rId78"/>
    <p:sldId id="877" r:id="rId79"/>
    <p:sldId id="898" r:id="rId80"/>
    <p:sldId id="899" r:id="rId81"/>
    <p:sldId id="900" r:id="rId82"/>
    <p:sldId id="901" r:id="rId83"/>
    <p:sldId id="878" r:id="rId84"/>
    <p:sldId id="879" r:id="rId85"/>
    <p:sldId id="880" r:id="rId86"/>
    <p:sldId id="882" r:id="rId87"/>
    <p:sldId id="883" r:id="rId88"/>
    <p:sldId id="885" r:id="rId89"/>
    <p:sldId id="887" r:id="rId90"/>
    <p:sldId id="1145" r:id="rId91"/>
    <p:sldId id="1146" r:id="rId92"/>
    <p:sldId id="1147" r:id="rId93"/>
    <p:sldId id="1148" r:id="rId94"/>
    <p:sldId id="1149" r:id="rId95"/>
    <p:sldId id="1150" r:id="rId96"/>
    <p:sldId id="1151" r:id="rId97"/>
    <p:sldId id="1152" r:id="rId98"/>
    <p:sldId id="1153" r:id="rId99"/>
    <p:sldId id="1154" r:id="rId100"/>
    <p:sldId id="1155" r:id="rId101"/>
    <p:sldId id="1156" r:id="rId102"/>
    <p:sldId id="1157" r:id="rId103"/>
    <p:sldId id="1158" r:id="rId104"/>
    <p:sldId id="1159" r:id="rId105"/>
    <p:sldId id="849" r:id="rId106"/>
    <p:sldId id="850" r:id="rId107"/>
    <p:sldId id="851" r:id="rId108"/>
    <p:sldId id="852" r:id="rId109"/>
    <p:sldId id="854" r:id="rId110"/>
    <p:sldId id="855" r:id="rId111"/>
    <p:sldId id="856" r:id="rId112"/>
    <p:sldId id="857" r:id="rId113"/>
    <p:sldId id="858" r:id="rId114"/>
    <p:sldId id="929" r:id="rId115"/>
    <p:sldId id="930" r:id="rId116"/>
    <p:sldId id="1057" r:id="rId117"/>
    <p:sldId id="1058" r:id="rId118"/>
    <p:sldId id="1059" r:id="rId119"/>
    <p:sldId id="1060" r:id="rId120"/>
    <p:sldId id="1062" r:id="rId121"/>
    <p:sldId id="1063" r:id="rId122"/>
    <p:sldId id="1064" r:id="rId123"/>
    <p:sldId id="1065" r:id="rId124"/>
    <p:sldId id="1066" r:id="rId125"/>
    <p:sldId id="1067" r:id="rId126"/>
    <p:sldId id="1068" r:id="rId127"/>
    <p:sldId id="1069" r:id="rId128"/>
    <p:sldId id="1070" r:id="rId129"/>
    <p:sldId id="1071" r:id="rId130"/>
    <p:sldId id="1072" r:id="rId131"/>
    <p:sldId id="1024" r:id="rId132"/>
    <p:sldId id="1025" r:id="rId133"/>
    <p:sldId id="1026" r:id="rId134"/>
    <p:sldId id="1027" r:id="rId135"/>
    <p:sldId id="1028" r:id="rId136"/>
    <p:sldId id="1029" r:id="rId137"/>
    <p:sldId id="1030" r:id="rId138"/>
    <p:sldId id="1031" r:id="rId139"/>
    <p:sldId id="1032" r:id="rId140"/>
    <p:sldId id="1033" r:id="rId141"/>
    <p:sldId id="1034" r:id="rId142"/>
    <p:sldId id="1035" r:id="rId143"/>
    <p:sldId id="990" r:id="rId144"/>
    <p:sldId id="991" r:id="rId145"/>
    <p:sldId id="992" r:id="rId146"/>
    <p:sldId id="993" r:id="rId147"/>
    <p:sldId id="995" r:id="rId148"/>
    <p:sldId id="996" r:id="rId149"/>
    <p:sldId id="997" r:id="rId150"/>
    <p:sldId id="999" r:id="rId151"/>
    <p:sldId id="1074" r:id="rId152"/>
    <p:sldId id="1075" r:id="rId153"/>
    <p:sldId id="1077" r:id="rId154"/>
    <p:sldId id="1078" r:id="rId155"/>
    <p:sldId id="1079" r:id="rId156"/>
    <p:sldId id="1080" r:id="rId157"/>
    <p:sldId id="1081" r:id="rId158"/>
    <p:sldId id="1082" r:id="rId159"/>
    <p:sldId id="1103" r:id="rId160"/>
    <p:sldId id="1104" r:id="rId161"/>
    <p:sldId id="1107" r:id="rId162"/>
    <p:sldId id="1108" r:id="rId163"/>
    <p:sldId id="1114" r:id="rId164"/>
    <p:sldId id="1109" r:id="rId165"/>
    <p:sldId id="1110" r:id="rId166"/>
    <p:sldId id="1115" r:id="rId167"/>
    <p:sldId id="1113" r:id="rId168"/>
    <p:sldId id="1131" r:id="rId169"/>
    <p:sldId id="1132" r:id="rId170"/>
    <p:sldId id="1133" r:id="rId171"/>
    <p:sldId id="1134" r:id="rId172"/>
    <p:sldId id="1136" r:id="rId173"/>
    <p:sldId id="1137" r:id="rId174"/>
    <p:sldId id="1138" r:id="rId175"/>
    <p:sldId id="1139" r:id="rId176"/>
    <p:sldId id="1140" r:id="rId177"/>
    <p:sldId id="1141" r:id="rId178"/>
    <p:sldId id="1142" r:id="rId179"/>
    <p:sldId id="1143" r:id="rId180"/>
    <p:sldId id="1144" r:id="rId181"/>
    <p:sldId id="1012" r:id="rId182"/>
    <p:sldId id="1013" r:id="rId183"/>
    <p:sldId id="1041" r:id="rId184"/>
    <p:sldId id="1016" r:id="rId185"/>
    <p:sldId id="1036" r:id="rId186"/>
    <p:sldId id="1021" r:id="rId187"/>
    <p:sldId id="1054" r:id="rId188"/>
    <p:sldId id="1102" r:id="rId189"/>
    <p:sldId id="1055" r:id="rId190"/>
    <p:sldId id="1039" r:id="rId191"/>
    <p:sldId id="1040" r:id="rId192"/>
    <p:sldId id="293" r:id="rId1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8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4" autoAdjust="0"/>
    <p:restoredTop sz="96366" autoAdjust="0"/>
  </p:normalViewPr>
  <p:slideViewPr>
    <p:cSldViewPr snapToGrid="0">
      <p:cViewPr>
        <p:scale>
          <a:sx n="95" d="100"/>
          <a:sy n="95" d="100"/>
        </p:scale>
        <p:origin x="1080" y="4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902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notesMaster" Target="notesMasters/notesMaster1.xml"/><Relationship Id="rId195" Type="http://schemas.openxmlformats.org/officeDocument/2006/relationships/handoutMaster" Target="handoutMasters/handoutMaster1.xml"/><Relationship Id="rId196" Type="http://schemas.openxmlformats.org/officeDocument/2006/relationships/presProps" Target="presProps.xml"/><Relationship Id="rId197" Type="http://schemas.openxmlformats.org/officeDocument/2006/relationships/viewProps" Target="viewProps.xml"/><Relationship Id="rId198" Type="http://schemas.openxmlformats.org/officeDocument/2006/relationships/theme" Target="theme/theme1.xml"/><Relationship Id="rId199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B3776-9DD2-4889-9D02-0DF388F3B67E}" type="datetimeFigureOut">
              <a:rPr lang="ko-KR" altLang="en-US" smtClean="0"/>
              <a:t>2018. 6. 22.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FD65-E53C-4CCE-84FD-765EC0C7A0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5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8158D-FF81-4D19-B5DD-7F5162A46673}" type="datetimeFigureOut">
              <a:rPr lang="ko-KR" altLang="en-US" smtClean="0"/>
              <a:t>2018. 6. 22.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CF109-389A-4B87-96A8-6A818238E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38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baseline="0" dirty="0"/>
          </a:p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fld id="{3BCE302B-9A69-4941-8DE3-86216FC1E23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42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775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55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9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085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22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43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55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870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변경 요망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064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변경 요망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5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0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80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86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변경 요망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73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변경 요망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3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변경 요망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18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519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552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675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582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>
                <a:solidFill>
                  <a:prstClr val="black"/>
                </a:solidFill>
              </a:rPr>
              <a:pPr/>
              <a:t>139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9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디지털 신호 </a:t>
            </a:r>
            <a:r>
              <a:rPr lang="en-US" altLang="ko-KR" dirty="0"/>
              <a:t>: </a:t>
            </a:r>
            <a:r>
              <a:rPr lang="ko-KR" altLang="en-US" dirty="0"/>
              <a:t>전등 키고 끄기</a:t>
            </a:r>
            <a:r>
              <a:rPr lang="en-US" altLang="ko-KR" dirty="0"/>
              <a:t>, </a:t>
            </a:r>
            <a:r>
              <a:rPr lang="ko-KR" altLang="en-US" dirty="0" err="1"/>
              <a:t>티비</a:t>
            </a:r>
            <a:r>
              <a:rPr lang="ko-KR" altLang="en-US" dirty="0"/>
              <a:t> 키고 끄기</a:t>
            </a:r>
            <a:endParaRPr lang="en-US" altLang="ko-KR" dirty="0"/>
          </a:p>
          <a:p>
            <a:r>
              <a:rPr lang="ko-KR" altLang="en-US" dirty="0"/>
              <a:t>아날로그 신호 </a:t>
            </a:r>
            <a:r>
              <a:rPr lang="en-US" altLang="ko-KR" dirty="0"/>
              <a:t>: </a:t>
            </a:r>
            <a:r>
              <a:rPr lang="ko-KR" altLang="en-US" dirty="0"/>
              <a:t>목욕탕 샤워기 온도 조절</a:t>
            </a:r>
            <a:r>
              <a:rPr lang="en-US" altLang="ko-KR" dirty="0"/>
              <a:t>, </a:t>
            </a:r>
            <a:r>
              <a:rPr lang="ko-KR" altLang="en-US" dirty="0" err="1"/>
              <a:t>티비</a:t>
            </a:r>
            <a:r>
              <a:rPr lang="ko-KR" altLang="en-US" dirty="0"/>
              <a:t> 채널</a:t>
            </a:r>
            <a:r>
              <a:rPr lang="en-US" altLang="ko-KR" dirty="0"/>
              <a:t>, </a:t>
            </a:r>
            <a:r>
              <a:rPr lang="ko-KR" altLang="en-US" dirty="0"/>
              <a:t>음량 조절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31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>
                <a:solidFill>
                  <a:prstClr val="black"/>
                </a:solidFill>
              </a:rPr>
              <a:pPr/>
              <a:t>148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620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60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36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변경 요망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87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552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변경 요망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55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변경 요망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20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9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6131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98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97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변경 요망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286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변경 요망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2839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코드 변경 요망</a:t>
            </a:r>
          </a:p>
        </p:txBody>
      </p:sp>
      <p:sp>
        <p:nvSpPr>
          <p:cNvPr id="921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fld id="{8C63E958-8A3E-4B81-AE69-949BB983513E}" type="slidenum">
              <a:rPr lang="ko-KR" altLang="en-US" smtClean="0">
                <a:solidFill>
                  <a:prstClr val="black"/>
                </a:solidFill>
              </a:rPr>
              <a:pPr/>
              <a:t>186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96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코드 변경 요망</a:t>
            </a:r>
          </a:p>
        </p:txBody>
      </p:sp>
      <p:sp>
        <p:nvSpPr>
          <p:cNvPr id="921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fld id="{8C63E958-8A3E-4B81-AE69-949BB983513E}" type="slidenum">
              <a:rPr lang="ko-KR" altLang="en-US" smtClean="0">
                <a:solidFill>
                  <a:prstClr val="black"/>
                </a:solidFill>
              </a:rPr>
              <a:pPr/>
              <a:t>191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81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97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9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9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97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F109-389A-4B87-96A8-6A818238E01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80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4403436"/>
            <a:ext cx="12192000" cy="2448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541502" y="4256478"/>
            <a:ext cx="1164368" cy="35197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텍스트</a:t>
            </a:r>
          </a:p>
        </p:txBody>
      </p:sp>
      <p:pic>
        <p:nvPicPr>
          <p:cNvPr id="6" name="Picture 46">
            <a:extLst>
              <a:ext uri="{FF2B5EF4-FFF2-40B4-BE49-F238E27FC236}">
                <a16:creationId xmlns:a16="http://schemas.microsoft.com/office/drawing/2014/main" xmlns="" id="{A7E20C1A-1D31-47DC-A648-4BB94E4A7EDF}"/>
              </a:ext>
            </a:extLst>
          </p:cNvPr>
          <p:cNvPicPr>
            <a:picLocks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430" y="6184986"/>
            <a:ext cx="1673186" cy="50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14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5588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203199" y="792480"/>
            <a:ext cx="3599543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 userDrawn="1"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23" y="4147817"/>
            <a:ext cx="3349759" cy="2971806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04965" y="60613"/>
            <a:ext cx="6172200" cy="469159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6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720" y="865124"/>
            <a:ext cx="2976879" cy="351971"/>
          </a:xfrm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텍스트</a:t>
            </a:r>
          </a:p>
        </p:txBody>
      </p:sp>
      <p:sp>
        <p:nvSpPr>
          <p:cNvPr id="1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292771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78BD9-8B98-42D1-A57F-FCDE98D952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Picture 46">
            <a:extLst>
              <a:ext uri="{FF2B5EF4-FFF2-40B4-BE49-F238E27FC236}">
                <a16:creationId xmlns:a16="http://schemas.microsoft.com/office/drawing/2014/main" xmlns="" id="{3D9483B8-AEF5-4C74-A227-05A9A0AF1BF5}"/>
              </a:ext>
            </a:extLst>
          </p:cNvPr>
          <p:cNvPicPr>
            <a:picLocks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" y="113857"/>
            <a:ext cx="1104900" cy="33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2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4403436"/>
            <a:ext cx="12192000" cy="2448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Picture 46">
            <a:extLst>
              <a:ext uri="{FF2B5EF4-FFF2-40B4-BE49-F238E27FC236}">
                <a16:creationId xmlns:a16="http://schemas.microsoft.com/office/drawing/2014/main" xmlns="" id="{3B36B3B1-530B-4390-B1C5-7EC4CAC4384F}"/>
              </a:ext>
            </a:extLst>
          </p:cNvPr>
          <p:cNvPicPr>
            <a:picLocks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430" y="6184986"/>
            <a:ext cx="1673186" cy="50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21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947210" y="3618536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rPr>
              <a:t>감사합니다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  <a:cs typeface="+mn-cs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457700" y="3505215"/>
            <a:ext cx="308349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6">
            <a:extLst>
              <a:ext uri="{FF2B5EF4-FFF2-40B4-BE49-F238E27FC236}">
                <a16:creationId xmlns:a16="http://schemas.microsoft.com/office/drawing/2014/main" xmlns="" id="{6B88C204-1D05-4D73-AD1F-8A87212D6971}"/>
              </a:ext>
            </a:extLst>
          </p:cNvPr>
          <p:cNvPicPr>
            <a:picLocks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99" y="2387600"/>
            <a:ext cx="3054296" cy="91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14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1BD-3E06-4681-8494-2B0E9E2E7DE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8BD9-8B98-42D1-A57F-FCDE98D952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21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2"/>
          <p:cNvSpPr>
            <a:spLocks noChangeArrowheads="1"/>
          </p:cNvSpPr>
          <p:nvPr userDrawn="1"/>
        </p:nvSpPr>
        <p:spPr bwMode="auto">
          <a:xfrm>
            <a:off x="1588" y="6613525"/>
            <a:ext cx="56261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9pPr>
          </a:lstStyle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Copyrightⓒ2016 nepes corp.  kocoafab All Rights Reserved.</a:t>
            </a:r>
            <a:endParaRPr lang="ko-KR" altLang="en-US" sz="10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 descr="C:\Users\nepes\Desktop\코코아x동아_로고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3304" r="56081" b="17610"/>
          <a:stretch>
            <a:fillRect/>
          </a:stretch>
        </p:blipFill>
        <p:spPr bwMode="auto">
          <a:xfrm>
            <a:off x="1912938" y="139700"/>
            <a:ext cx="215741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D:\SOLVR\주요이미지\nepes_CI(용량압축본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87325"/>
            <a:ext cx="13462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742C947-E08F-440D-A151-EA75C46D30BB}" type="datetime1">
              <a:rPr lang="ko-KR" altLang="en-US">
                <a:solidFill>
                  <a:prstClr val="black"/>
                </a:solidFill>
              </a:rPr>
              <a:pPr>
                <a:defRPr/>
              </a:pPr>
              <a:t>2018. 6. 22.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3A9A2C4-210B-4028-ADEF-3490407B1C27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16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A451BD-3E06-4681-8494-2B0E9E2E7DE0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2018. 6. 22.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78BD9-8B98-42D1-A57F-FCDE98D952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9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740" r:id="rId5"/>
    <p:sldLayoutId id="214748369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2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4" Type="http://schemas.openxmlformats.org/officeDocument/2006/relationships/image" Target="../media/image125.jpeg"/><Relationship Id="rId5" Type="http://schemas.openxmlformats.org/officeDocument/2006/relationships/image" Target="../media/image126.jpeg"/><Relationship Id="rId6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4" Type="http://schemas.openxmlformats.org/officeDocument/2006/relationships/image" Target="../media/image66.png"/><Relationship Id="rId5" Type="http://schemas.microsoft.com/office/2007/relationships/hdphoto" Target="../media/hdphoto4.wdp"/><Relationship Id="rId6" Type="http://schemas.openxmlformats.org/officeDocument/2006/relationships/image" Target="../media/image64.jpg"/><Relationship Id="rId7" Type="http://schemas.openxmlformats.org/officeDocument/2006/relationships/image" Target="../media/image130.png"/><Relationship Id="rId8" Type="http://schemas.microsoft.com/office/2007/relationships/hdphoto" Target="../media/hdphoto6.wdp"/><Relationship Id="rId9" Type="http://schemas.openxmlformats.org/officeDocument/2006/relationships/image" Target="../media/image131.png"/><Relationship Id="rId10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5" Type="http://schemas.openxmlformats.org/officeDocument/2006/relationships/image" Target="../media/image134.png"/><Relationship Id="rId6" Type="http://schemas.openxmlformats.org/officeDocument/2006/relationships/image" Target="../media/image114.png"/><Relationship Id="rId7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5.jpeg"/></Relationships>
</file>

<file path=ppt/slides/_rels/slide117.xml.rels><?xml version="1.0" encoding="UTF-8" standalone="yes"?>
<Relationships xmlns="http://schemas.openxmlformats.org/package/2006/relationships"><Relationship Id="rId11" Type="http://schemas.openxmlformats.org/officeDocument/2006/relationships/hyperlink" Target="http://blog.sktworld.co.kr/5982" TargetMode="External"/><Relationship Id="rId12" Type="http://schemas.openxmlformats.org/officeDocument/2006/relationships/image" Target="../media/image140.jpeg"/><Relationship Id="rId13" Type="http://schemas.openxmlformats.org/officeDocument/2006/relationships/hyperlink" Target="http://blog.gsmarena.com/category/misc-gadgets/" TargetMode="External"/><Relationship Id="rId14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news.samsung.com/kr/%EB%B0%94%EB%9E%8C-%EC%97%86%EB%8A%94-%EC%97%90%EC%96%B4%EC%BB%A8-%EC%96%B4%EB%96%BB%EA%B2%8C-%ED%83%84%EC%83%9D%ED%96%88%EC%9D%84%EA%B9%8C-%EC%82%BC%EC%84%B1-%EB%AC%B4%ED%92%8D%EC%97%90" TargetMode="External"/><Relationship Id="rId4" Type="http://schemas.openxmlformats.org/officeDocument/2006/relationships/image" Target="../media/image136.png"/><Relationship Id="rId5" Type="http://schemas.openxmlformats.org/officeDocument/2006/relationships/hyperlink" Target="http://info-graphics.kr/?p=8821" TargetMode="External"/><Relationship Id="rId6" Type="http://schemas.openxmlformats.org/officeDocument/2006/relationships/image" Target="../media/image137.jpeg"/><Relationship Id="rId7" Type="http://schemas.openxmlformats.org/officeDocument/2006/relationships/hyperlink" Target="http://www.geeky-gadgets.com/ambi-climate-infrared-smart-air-conditioner-controller-07-10-2014/" TargetMode="External"/><Relationship Id="rId8" Type="http://schemas.openxmlformats.org/officeDocument/2006/relationships/image" Target="../media/image138.jpeg"/><Relationship Id="rId9" Type="http://schemas.openxmlformats.org/officeDocument/2006/relationships/hyperlink" Target="http://www.gsshop.com/deal/deal.gs?dealNo=19071303&amp;svcid=pc&amp;dseq=0&amp;lseq=401183&amp;bnclick=prd-ttab_prdTtabA_BeforeAfterDealTem" TargetMode="External"/><Relationship Id="rId10" Type="http://schemas.openxmlformats.org/officeDocument/2006/relationships/image" Target="../media/image139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ved=0ahUKEwjksZGT7eXMAhXlJaYKHaVKCPgQjRwIBw&amp;url=http://korean.uchidg.com/sale-1995830-high-power-ntc-thermistor-10k-ohm-thermistor-for-lamps-ballasts.html&amp;psig=AFQjCNGHXdm14HgZzYe8LMK-vl-5wa9qFg&amp;ust=1463737473590616" TargetMode="External"/><Relationship Id="rId4" Type="http://schemas.openxmlformats.org/officeDocument/2006/relationships/image" Target="../media/image142.jpeg"/><Relationship Id="rId5" Type="http://schemas.openxmlformats.org/officeDocument/2006/relationships/hyperlink" Target="http://www.digikey.kr/ko/product-highlight/t/te-connectivity-measurement-specialties/hs1101lf-relative-humidity-sensor" TargetMode="External"/><Relationship Id="rId6" Type="http://schemas.openxmlformats.org/officeDocument/2006/relationships/image" Target="../media/image14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4" Type="http://schemas.openxmlformats.org/officeDocument/2006/relationships/image" Target="../media/image65.jpg"/><Relationship Id="rId5" Type="http://schemas.openxmlformats.org/officeDocument/2006/relationships/image" Target="../media/image144.png"/><Relationship Id="rId6" Type="http://schemas.openxmlformats.org/officeDocument/2006/relationships/image" Target="../media/image6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adafruit/Adafruit_Senso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duino.cc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0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1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4" Type="http://schemas.openxmlformats.org/officeDocument/2006/relationships/image" Target="../media/image154.jpeg"/><Relationship Id="rId5" Type="http://schemas.openxmlformats.org/officeDocument/2006/relationships/image" Target="../media/image155.jpeg"/><Relationship Id="rId6" Type="http://schemas.openxmlformats.org/officeDocument/2006/relationships/image" Target="../media/image1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jpe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microsoft.com/office/2007/relationships/hdphoto" Target="../media/hdphoto4.wdp"/><Relationship Id="rId5" Type="http://schemas.openxmlformats.org/officeDocument/2006/relationships/image" Target="../media/image159.jpeg"/><Relationship Id="rId6" Type="http://schemas.openxmlformats.org/officeDocument/2006/relationships/image" Target="../media/image160.png"/><Relationship Id="rId7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cFZuqxopG4c" TargetMode="Externa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0.jpg"/><Relationship Id="rId3" Type="http://schemas.openxmlformats.org/officeDocument/2006/relationships/image" Target="../media/image171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4" Type="http://schemas.openxmlformats.org/officeDocument/2006/relationships/image" Target="../media/image173.jpeg"/><Relationship Id="rId5" Type="http://schemas.openxmlformats.org/officeDocument/2006/relationships/image" Target="../media/image174.gif"/><Relationship Id="rId6" Type="http://schemas.openxmlformats.org/officeDocument/2006/relationships/image" Target="../media/image175.jpeg"/><Relationship Id="rId7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4" Type="http://schemas.openxmlformats.org/officeDocument/2006/relationships/image" Target="../media/image17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80.jpeg"/><Relationship Id="rId5" Type="http://schemas.openxmlformats.org/officeDocument/2006/relationships/image" Target="../media/image181.jpeg"/><Relationship Id="rId6" Type="http://schemas.openxmlformats.org/officeDocument/2006/relationships/image" Target="../media/image66.png"/><Relationship Id="rId7" Type="http://schemas.microsoft.com/office/2007/relationships/hdphoto" Target="../media/hdphoto4.wdp"/><Relationship Id="rId8" Type="http://schemas.openxmlformats.org/officeDocument/2006/relationships/image" Target="../media/image182.jpeg"/><Relationship Id="rId9" Type="http://schemas.openxmlformats.org/officeDocument/2006/relationships/image" Target="../media/image18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jpeg"/><Relationship Id="rId3" Type="http://schemas.openxmlformats.org/officeDocument/2006/relationships/image" Target="../media/image190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4" Type="http://schemas.openxmlformats.org/officeDocument/2006/relationships/image" Target="../media/image19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4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4" Type="http://schemas.openxmlformats.org/officeDocument/2006/relationships/image" Target="../media/image66.png"/><Relationship Id="rId5" Type="http://schemas.microsoft.com/office/2007/relationships/hdphoto" Target="../media/hdphoto4.wdp"/><Relationship Id="rId6" Type="http://schemas.openxmlformats.org/officeDocument/2006/relationships/image" Target="../media/image111.png"/><Relationship Id="rId7" Type="http://schemas.openxmlformats.org/officeDocument/2006/relationships/image" Target="../media/image63.jpg"/><Relationship Id="rId8" Type="http://schemas.openxmlformats.org/officeDocument/2006/relationships/image" Target="../media/image64.jpg"/><Relationship Id="rId9" Type="http://schemas.openxmlformats.org/officeDocument/2006/relationships/image" Target="../media/image19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4" Type="http://schemas.openxmlformats.org/officeDocument/2006/relationships/image" Target="../media/image211.jpeg"/><Relationship Id="rId5" Type="http://schemas.openxmlformats.org/officeDocument/2006/relationships/image" Target="../media/image212.jpeg"/><Relationship Id="rId6" Type="http://schemas.openxmlformats.org/officeDocument/2006/relationships/image" Target="../media/image2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microsoft.com/office/2007/relationships/hdphoto" Target="../media/hdphoto4.wdp"/><Relationship Id="rId5" Type="http://schemas.openxmlformats.org/officeDocument/2006/relationships/image" Target="../media/image111.png"/><Relationship Id="rId6" Type="http://schemas.openxmlformats.org/officeDocument/2006/relationships/image" Target="../media/image2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5.jpeg"/><Relationship Id="rId3" Type="http://schemas.openxmlformats.org/officeDocument/2006/relationships/image" Target="../media/image22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4" Type="http://schemas.openxmlformats.org/officeDocument/2006/relationships/image" Target="../media/image227.png"/><Relationship Id="rId5" Type="http://schemas.openxmlformats.org/officeDocument/2006/relationships/image" Target="../media/image228.jpeg"/><Relationship Id="rId6" Type="http://schemas.openxmlformats.org/officeDocument/2006/relationships/image" Target="../media/image229.jpeg"/><Relationship Id="rId7" Type="http://schemas.openxmlformats.org/officeDocument/2006/relationships/image" Target="../media/image2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4" Type="http://schemas.openxmlformats.org/officeDocument/2006/relationships/image" Target="../media/image2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png"/></Relationships>
</file>

<file path=ppt/slides/_rels/slide1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9.png"/><Relationship Id="rId12" Type="http://schemas.openxmlformats.org/officeDocument/2006/relationships/image" Target="../media/image250.jpe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tdichip.com/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5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png"/><Relationship Id="rId6" Type="http://schemas.microsoft.com/office/2007/relationships/hdphoto" Target="../media/hdphoto4.wdp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3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4" Type="http://schemas.openxmlformats.org/officeDocument/2006/relationships/image" Target="../media/image73.gif"/><Relationship Id="rId5" Type="http://schemas.openxmlformats.org/officeDocument/2006/relationships/image" Target="../media/image74.jpeg"/><Relationship Id="rId8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5.jpeg"/><Relationship Id="rId5" Type="http://schemas.openxmlformats.org/officeDocument/2006/relationships/image" Target="../media/image86.jpeg"/><Relationship Id="rId6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jp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png"/><Relationship Id="rId6" Type="http://schemas.microsoft.com/office/2007/relationships/hdphoto" Target="../media/hdphoto4.wdp"/><Relationship Id="rId7" Type="http://schemas.openxmlformats.org/officeDocument/2006/relationships/image" Target="../media/image67.png"/><Relationship Id="rId8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Relationship Id="rId3" Type="http://schemas.microsoft.com/office/2007/relationships/hdphoto" Target="../media/hdphoto5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4" Type="http://schemas.openxmlformats.org/officeDocument/2006/relationships/image" Target="../media/image105.jpeg"/><Relationship Id="rId5" Type="http://schemas.openxmlformats.org/officeDocument/2006/relationships/image" Target="../media/image106.jpeg"/><Relationship Id="rId6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microsoft.com/office/2007/relationships/hdphoto" Target="../media/hdphoto4.wdp"/><Relationship Id="rId5" Type="http://schemas.openxmlformats.org/officeDocument/2006/relationships/image" Target="../media/image110.jpe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관련 이미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2"/>
          <a:stretch/>
        </p:blipFill>
        <p:spPr bwMode="auto">
          <a:xfrm>
            <a:off x="3816863" y="139402"/>
            <a:ext cx="4791205" cy="411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8914">
            <a:off x="10032722" y="3712840"/>
            <a:ext cx="1999929" cy="1439243"/>
          </a:xfrm>
          <a:prstGeom prst="rect">
            <a:avLst/>
          </a:prstGeom>
          <a:effectLst>
            <a:outerShdw blurRad="228600" dist="38100" dir="5400000" sx="103000" sy="103000" algn="t" rotWithShape="0">
              <a:schemeClr val="tx1">
                <a:lumMod val="75000"/>
                <a:lumOff val="25000"/>
                <a:alpha val="34000"/>
              </a:schemeClr>
            </a:outerShdw>
          </a:effectLst>
        </p:spPr>
      </p:pic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3255093" y="5141193"/>
            <a:ext cx="5914744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</a:t>
            </a:r>
            <a:r>
              <a:rPr lang="ko-KR" altLang="en-US" sz="4000" dirty="0">
                <a:solidFill>
                  <a:srgbClr val="FFFF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활용 제어 기초</a:t>
            </a:r>
          </a:p>
        </p:txBody>
      </p:sp>
    </p:spTree>
    <p:extLst>
      <p:ext uri="{BB962C8B-B14F-4D97-AF65-F5344CB8AC3E}">
        <p14:creationId xmlns:p14="http://schemas.microsoft.com/office/powerpoint/2010/main" val="1715392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2959" b="-71"/>
          <a:stretch/>
        </p:blipFill>
        <p:spPr>
          <a:xfrm>
            <a:off x="2184400" y="1215864"/>
            <a:ext cx="8256834" cy="5642136"/>
          </a:xfrm>
          <a:prstGeom prst="flowChartPunchedCard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소개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오렌지보드 상세 구성</a:t>
            </a:r>
          </a:p>
        </p:txBody>
      </p:sp>
    </p:spTree>
    <p:extLst>
      <p:ext uri="{BB962C8B-B14F-4D97-AF65-F5344CB8AC3E}">
        <p14:creationId xmlns:p14="http://schemas.microsoft.com/office/powerpoint/2010/main" val="33550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81317" y="1592552"/>
            <a:ext cx="11429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6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LuqidCristal_I2C </a:t>
            </a:r>
            <a:r>
              <a:rPr lang="ko-KR" altLang="en-US" sz="20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en-US" altLang="ko-KR" sz="20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LCD</a:t>
            </a:r>
            <a:r>
              <a:rPr lang="ko-KR" altLang="en-US" sz="20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 </a:t>
            </a:r>
            <a:r>
              <a:rPr lang="en-US" altLang="ko-KR" sz="36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 </a:t>
            </a:r>
            <a:r>
              <a:rPr lang="en-US" altLang="ko-KR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0x3F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en-US" altLang="ko-KR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가로크기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en-US" altLang="ko-KR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세로크기 </a:t>
            </a:r>
            <a:r>
              <a:rPr lang="en-US" altLang="ko-KR" sz="36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r>
              <a:rPr lang="en-US" altLang="ko-KR" sz="40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ko-KR" altLang="en-US" sz="40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0786" y="2460153"/>
            <a:ext cx="10910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LCD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생성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객체 이름은 자유롭게 설정 가능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* 0x3F </a:t>
            </a:r>
            <a:r>
              <a:rPr lang="ko-KR" altLang="en-US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자리에 처음에 확인한 </a:t>
            </a:r>
            <a:r>
              <a:rPr lang="en-US" altLang="ko-KR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LCD Address </a:t>
            </a:r>
            <a:r>
              <a:rPr lang="ko-KR" altLang="en-US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값을 넣어주세요</a:t>
            </a:r>
            <a:r>
              <a:rPr lang="en-US" altLang="ko-KR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.(LCD</a:t>
            </a:r>
            <a:r>
              <a:rPr lang="ko-KR" altLang="en-US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 따라 값이 다를 수 있습니다</a:t>
            </a:r>
            <a:r>
              <a:rPr lang="en-US" altLang="ko-KR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7406" y="3477879"/>
            <a:ext cx="593112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en-US" altLang="ko-KR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LCD</a:t>
            </a:r>
            <a:r>
              <a:rPr lang="ko-KR" altLang="en-US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</a:t>
            </a:r>
            <a:r>
              <a:rPr lang="en-US" altLang="ko-KR" sz="4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.</a:t>
            </a:r>
            <a:r>
              <a:rPr lang="en-US" altLang="ko-KR" sz="4400" dirty="0" err="1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init</a:t>
            </a:r>
            <a:r>
              <a:rPr lang="en-US" altLang="ko-KR" sz="4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 );</a:t>
            </a:r>
          </a:p>
          <a:p>
            <a:pPr lvl="0" algn="ctr"/>
            <a:endParaRPr lang="en-US" altLang="ko-KR" sz="7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LCD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객체 </a:t>
            </a:r>
            <a:r>
              <a:rPr lang="ko-KR" altLang="en-US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초기화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06059" y="3362885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9995" y="5214772"/>
            <a:ext cx="114059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en-US" altLang="ko-KR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LCD</a:t>
            </a:r>
            <a:r>
              <a:rPr lang="ko-KR" altLang="en-US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</a:t>
            </a:r>
            <a:r>
              <a:rPr lang="en-US" altLang="ko-KR" sz="4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.backlight( );</a:t>
            </a:r>
          </a:p>
          <a:p>
            <a:pPr lvl="0" algn="ctr"/>
            <a:endParaRPr lang="en-US" altLang="ko-KR" sz="7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LCD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dirty="0" err="1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백라이트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켜기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06059" y="5096435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</a:p>
        </p:txBody>
      </p:sp>
    </p:spTree>
    <p:extLst>
      <p:ext uri="{BB962C8B-B14F-4D97-AF65-F5344CB8AC3E}">
        <p14:creationId xmlns:p14="http://schemas.microsoft.com/office/powerpoint/2010/main" val="38407005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91141" y="1857102"/>
            <a:ext cx="920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en-US" altLang="ko-KR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LCD</a:t>
            </a:r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</a:t>
            </a:r>
            <a:r>
              <a:rPr lang="ko-KR" altLang="en-US" sz="48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48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.print( </a:t>
            </a:r>
            <a:r>
              <a:rPr lang="ko-KR" altLang="en-US" sz="28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출력할 문자열</a:t>
            </a:r>
            <a:r>
              <a:rPr lang="en-US" altLang="ko-KR" sz="48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);</a:t>
            </a: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LCD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 설정된 커서 위치에 문자열을</a:t>
            </a:r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표시</a:t>
            </a: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506059" y="3787289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27312" y="4039331"/>
            <a:ext cx="6937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en-US" altLang="ko-KR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LCD</a:t>
            </a:r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</a:t>
            </a:r>
            <a:r>
              <a:rPr lang="en-US" altLang="ko-KR" sz="48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.clear();</a:t>
            </a: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LCD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 출력된 문자열을 지움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</a:p>
        </p:txBody>
      </p:sp>
    </p:spTree>
    <p:extLst>
      <p:ext uri="{BB962C8B-B14F-4D97-AF65-F5344CB8AC3E}">
        <p14:creationId xmlns:p14="http://schemas.microsoft.com/office/powerpoint/2010/main" val="29147328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" b="10857"/>
          <a:stretch>
            <a:fillRect/>
          </a:stretch>
        </p:blipFill>
        <p:spPr bwMode="auto">
          <a:xfrm>
            <a:off x="568960" y="1364926"/>
            <a:ext cx="6586538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4869" y="5082315"/>
            <a:ext cx="1096183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LCD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는 </a:t>
            </a:r>
            <a:r>
              <a:rPr lang="ko-KR" altLang="en-US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가로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16</a:t>
            </a:r>
            <a:r>
              <a:rPr lang="ko-KR" altLang="en-US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칸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ko-KR" altLang="en-US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세로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ko-KR" altLang="en-US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Character LCD</a:t>
            </a:r>
          </a:p>
          <a:p>
            <a:pPr algn="ctr"/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가로칸과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세로칸의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번호는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0</a:t>
            </a:r>
            <a:r>
              <a:rPr lang="ko-KR" altLang="en-US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번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부터 시작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맨 처음이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0, 0)</a:t>
            </a:r>
          </a:p>
          <a:p>
            <a:pPr lvl="0" algn="ctr"/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한칸에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5X8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픽셀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로 구성되어 있으며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이 픽셀을 제어해서 특수한 문자를 만들 수가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pic>
        <p:nvPicPr>
          <p:cNvPr id="12" name="Picture 4" descr="http://kocoafab.cc/data/20150706144409537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219" y="1491926"/>
            <a:ext cx="4255911" cy="334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LCD </a:t>
            </a:r>
            <a:r>
              <a:rPr lang="ko-KR" altLang="en-US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3361054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한글 및 특수문자 출력하기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(1/2)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5264" y="2070249"/>
            <a:ext cx="47955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</a:t>
            </a:r>
            <a:r>
              <a:rPr lang="ko-KR" altLang="en-US" sz="1400" dirty="0" err="1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include</a:t>
            </a:r>
            <a:r>
              <a:rPr lang="ko-KR" altLang="en-US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</a:t>
            </a:r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Wire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&lt;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LiquidCrystal</a:t>
            </a:r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_I2C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.h&gt;</a:t>
            </a: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LiquidCrystal</a:t>
            </a:r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_I2C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0x3F, 16, 2)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;</a:t>
            </a: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byte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SpecialChar1[8] = {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B11111,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B00001,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B11111,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B00001,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	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B00101,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B00100,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B11111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};</a:t>
            </a: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54240" y="2070249"/>
            <a:ext cx="402742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byte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SpecialChar2[8] = {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B00110,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B01001,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B01001,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B01001,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B01001,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B00110,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B00000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};</a:t>
            </a: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byte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SpecialChar3[8] = {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B10000,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B10000,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B11100,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B10000,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B10000,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B10000,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B10000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};</a:t>
            </a: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683018" y="2174111"/>
            <a:ext cx="0" cy="4455289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24582292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한글 및 특수문자 출력하기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(2/2)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8688" y="2070249"/>
            <a:ext cx="402742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byte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SpecialChar4[8] = {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B01010,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B10101,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B10001,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B10001,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B01010,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B00100,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B00000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};</a:t>
            </a: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init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backlight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lcd.</a:t>
            </a:r>
            <a:r>
              <a:rPr lang="ko-KR" altLang="en-US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createChar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 SpecialChar1);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lcd.</a:t>
            </a:r>
            <a:r>
              <a:rPr lang="ko-KR" altLang="en-US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createChar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(1, SpecialChar1);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lcd.</a:t>
            </a:r>
            <a:r>
              <a:rPr lang="ko-KR" altLang="en-US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createChar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(2, SpecialChar2);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lcd.</a:t>
            </a:r>
            <a:r>
              <a:rPr lang="ko-KR" altLang="en-US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createChar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SpecialChar3);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lcd.</a:t>
            </a:r>
            <a:r>
              <a:rPr lang="ko-KR" altLang="en-US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createChar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(4, SpecialChar4);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927088" y="2070249"/>
            <a:ext cx="255828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lcd.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setCursor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(4, 0);</a:t>
            </a:r>
            <a:endParaRPr lang="en-US" altLang="ko-KR" sz="1400" dirty="0">
              <a:solidFill>
                <a:schemeClr val="accent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sz="1400" dirty="0">
              <a:solidFill>
                <a:schemeClr val="accent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 err="1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i = 0 ; i &lt; 4 ; i++) {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lcd.</a:t>
            </a:r>
            <a:r>
              <a:rPr lang="ko-KR" altLang="en-US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(byte(i));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lcd.</a:t>
            </a:r>
            <a:r>
              <a:rPr lang="ko-KR" altLang="en-US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("FAB");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lcd.</a:t>
            </a:r>
            <a:r>
              <a:rPr lang="ko-KR" altLang="en-US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byte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(4));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512330" y="2174111"/>
            <a:ext cx="0" cy="4455289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671361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76.my/Malaysia/ldr-photoresistor-gl5537-2-units-yusrij-1306-14-yusrij@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b="25533"/>
          <a:stretch/>
        </p:blipFill>
        <p:spPr bwMode="auto">
          <a:xfrm>
            <a:off x="4350838" y="987303"/>
            <a:ext cx="4675920" cy="319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따라하기</a:t>
            </a:r>
            <a:endParaRPr lang="ko-KR" altLang="en-US" sz="24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4228" y="4887055"/>
            <a:ext cx="5218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조도 센서</a:t>
            </a:r>
            <a:r>
              <a:rPr lang="en-US" altLang="ko-KR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 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350838" y="4962738"/>
            <a:ext cx="4852" cy="14183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33387" y="6109042"/>
            <a:ext cx="693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조도 센서에 대해 알아보고 밝기에 따라 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LED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제어해봅시다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72392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436621" y="5527358"/>
            <a:ext cx="11323255" cy="95159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2706" y="5571318"/>
            <a:ext cx="1137715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조도 센서는 말 그대로 주변 조도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밝기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측정하는 센서이다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en-US" altLang="ko-KR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센서는 작고 저렴하기 때문에 가장 보편적으로 사용되고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있으며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어두워지면 자동으로 켜지는 가로등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자동차의 헤드라이트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밝기에 따라 변하는 핸드폰 액정 등 다양하게 사용되고 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3761" y="111760"/>
            <a:ext cx="369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조도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0482" name="Picture 2" descr="http://www.kocoafab.cc/data/14081909523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4"/>
          <a:stretch/>
        </p:blipFill>
        <p:spPr bwMode="auto">
          <a:xfrm>
            <a:off x="411875" y="1456692"/>
            <a:ext cx="5344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thumb.mt.co.kr/06/2014/08/2014082815162719973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9" b="10311"/>
          <a:stretch/>
        </p:blipFill>
        <p:spPr bwMode="auto">
          <a:xfrm>
            <a:off x="5909866" y="1452880"/>
            <a:ext cx="2860452" cy="15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pixabay.com/static/uploads/photo/2014/07/05/08/41/street-lights-384615_960_72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"/>
          <a:stretch/>
        </p:blipFill>
        <p:spPr bwMode="auto">
          <a:xfrm>
            <a:off x="8903829" y="3194501"/>
            <a:ext cx="2846212" cy="180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http://cfile2.uf.tistory.com/image/2108633354605B0A105D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8"/>
          <a:stretch/>
        </p:blipFill>
        <p:spPr bwMode="auto">
          <a:xfrm>
            <a:off x="5906766" y="3194502"/>
            <a:ext cx="2863552" cy="180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 descr="http://cfile27.uf.tistory.com/image/2707C43D5481613C06827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7"/>
          <a:stretch/>
        </p:blipFill>
        <p:spPr bwMode="auto">
          <a:xfrm>
            <a:off x="8903829" y="1447800"/>
            <a:ext cx="2840851" cy="160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조도 </a:t>
            </a:r>
            <a:r>
              <a:rPr lang="ko-KR" altLang="en-US" dirty="0" err="1"/>
              <a:t>센서란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7437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모서리가 둥근 직사각형 59"/>
          <p:cNvSpPr/>
          <p:nvPr/>
        </p:nvSpPr>
        <p:spPr>
          <a:xfrm>
            <a:off x="6398970" y="4809995"/>
            <a:ext cx="5365891" cy="140291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6046157" y="1253744"/>
            <a:ext cx="0" cy="5306208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31904" y="4707488"/>
            <a:ext cx="5365891" cy="1769474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12388" y="4762217"/>
            <a:ext cx="540973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빛을 받으면 그 에너지 의 영향으로 내부에 자유 전자가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발생하여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전도율이 변하는 이른바 광전효과를 가진 소자로 구성되어 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황화카드뮴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소자로 사용하는 경우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en-US" altLang="ko-KR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센서라고 부른다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20950" y="4866877"/>
            <a:ext cx="530493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조도 센서는 빛의 양에 따라 전도율이 변한다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빛의 양이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많아질수록 전도율이 증가해 저항이 감소하고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빛의 양이 적어질 수록 전도율이 감소해 저항이 증가하는 원리이다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7" name="Picture 4" descr="http://kocoafab.cc/data/15012104261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5"/>
          <a:stretch/>
        </p:blipFill>
        <p:spPr bwMode="auto">
          <a:xfrm>
            <a:off x="6486400" y="1332625"/>
            <a:ext cx="4875497" cy="354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http://kocoafab.cc/data/15012104260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9" t="21342" b="1431"/>
          <a:stretch/>
        </p:blipFill>
        <p:spPr bwMode="auto">
          <a:xfrm>
            <a:off x="1879050" y="1398493"/>
            <a:ext cx="2971882" cy="320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493761" y="111760"/>
            <a:ext cx="369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조도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조도 센서 동작 원리</a:t>
            </a:r>
          </a:p>
        </p:txBody>
      </p:sp>
    </p:spTree>
    <p:extLst>
      <p:ext uri="{BB962C8B-B14F-4D97-AF65-F5344CB8AC3E}">
        <p14:creationId xmlns:p14="http://schemas.microsoft.com/office/powerpoint/2010/main" val="1512970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764912"/>
              </p:ext>
            </p:extLst>
          </p:nvPr>
        </p:nvGraphicFramePr>
        <p:xfrm>
          <a:off x="497840" y="1410546"/>
          <a:ext cx="11074400" cy="2882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0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NO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수량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상세설명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아두이노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UNO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조도 센서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CdS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, PGM5537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(RED)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Charater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LCD_I2C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1291646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10K</a:t>
                      </a:r>
                      <a:r>
                        <a:rPr lang="el-G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CJK KR DemiLight" panose="020B0400000000000000" pitchFamily="34" charset="-127"/>
                          <a:cs typeface="+mn-cs"/>
                        </a:rPr>
                        <a:t>Ω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저항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330</a:t>
                      </a:r>
                      <a:r>
                        <a:rPr lang="el-G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CJK KR DemiLight" panose="020B0400000000000000" pitchFamily="34" charset="-127"/>
                          <a:cs typeface="+mn-cs"/>
                        </a:rPr>
                        <a:t>Ω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저항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 이상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192652"/>
              </p:ext>
            </p:extLst>
          </p:nvPr>
        </p:nvGraphicFramePr>
        <p:xfrm>
          <a:off x="477520" y="4519506"/>
          <a:ext cx="11104880" cy="233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xmlns="" val="2376238543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436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오렌지보드</a:t>
                      </a:r>
                      <a:endParaRPr lang="en-US" altLang="ko-KR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조도 센서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LCD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i="0" kern="1200" dirty="0">
                          <a:solidFill>
                            <a:srgbClr val="ED7D31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저항</a:t>
                      </a:r>
                      <a:endParaRPr lang="ko-KR" altLang="en-US" sz="1500" b="1" dirty="0">
                        <a:solidFill>
                          <a:srgbClr val="ED7D3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9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사진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72" y="5456082"/>
            <a:ext cx="1386441" cy="9194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701" y="5397634"/>
            <a:ext cx="1404645" cy="9315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732" y="5287786"/>
            <a:ext cx="1570288" cy="10413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362" y="5456082"/>
            <a:ext cx="1224137" cy="814607"/>
          </a:xfrm>
          <a:prstGeom prst="rect">
            <a:avLst/>
          </a:prstGeom>
        </p:spPr>
      </p:pic>
      <p:pic>
        <p:nvPicPr>
          <p:cNvPr id="6146" name="Picture 2" descr="http://kocoafab.cc/data/15011602312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34" y="5209870"/>
            <a:ext cx="1242057" cy="12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493761" y="111760"/>
            <a:ext cx="369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조도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45" y="5286287"/>
            <a:ext cx="1512811" cy="1089224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부품 목록</a:t>
            </a:r>
          </a:p>
        </p:txBody>
      </p:sp>
      <p:pic>
        <p:nvPicPr>
          <p:cNvPr id="12" name="Picture 2" descr="http://kocoafab.cc/data/15012208565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439" y="5261535"/>
            <a:ext cx="1518303" cy="11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0600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87" y="1289304"/>
            <a:ext cx="7812142" cy="54363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93761" y="111760"/>
            <a:ext cx="369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조도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밝기에 따라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1222229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소개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758" y="1337387"/>
            <a:ext cx="9743768" cy="519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마이크로컨트롤러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(Microcontroller) : ATmega328P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동작 전원 </a:t>
            </a:r>
            <a:r>
              <a:rPr lang="en-US" altLang="ko-KR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DC 5 V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입력 전압</a:t>
            </a:r>
            <a:r>
              <a:rPr lang="en-US" altLang="ko-KR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권고</a:t>
            </a:r>
            <a:r>
              <a:rPr lang="en-US" altLang="ko-KR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: DC 7 V ~ 12 V 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입력 전압</a:t>
            </a:r>
            <a:r>
              <a:rPr lang="en-US" altLang="ko-KR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제한</a:t>
            </a:r>
            <a:r>
              <a:rPr lang="en-US" altLang="ko-KR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: DC 7 V ~ 15 V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디지털 입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․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출력 핀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14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(6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개의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PWM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출력포함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아날로그 입력 핀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6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․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출력 핀의 허용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DC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전류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40 mA 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5V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핀의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DC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전류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MAX. 1A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3.3 V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핀의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DC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전류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150 mA</a:t>
            </a:r>
          </a:p>
          <a:p>
            <a:pPr>
              <a:lnSpc>
                <a:spcPct val="150000"/>
              </a:lnSpc>
            </a:pP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플래쉬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메모리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(Flash Memory) : 32 KB (ATmega328),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중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부트로더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0.5 KB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SRAM : 2 KB (ATmega328P) 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EEPROM : 1 KB (ATmega328P)</a:t>
            </a:r>
          </a:p>
          <a:p>
            <a:pPr>
              <a:lnSpc>
                <a:spcPct val="150000"/>
              </a:lnSpc>
            </a:pP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클럭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속도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(Clock Speed) : 16 MHz</a:t>
            </a:r>
          </a:p>
        </p:txBody>
      </p:sp>
      <p:sp>
        <p:nvSpPr>
          <p:cNvPr id="4" name="타원 3"/>
          <p:cNvSpPr/>
          <p:nvPr/>
        </p:nvSpPr>
        <p:spPr>
          <a:xfrm>
            <a:off x="740727" y="1527348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0726" y="1919513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40725" y="2301452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40724" y="2701679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724" y="3079488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46819" y="3465557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40723" y="3859688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40723" y="4247723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0723" y="4633792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40722" y="5034019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40722" y="5415958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46817" y="5799863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51705" y="6188684"/>
            <a:ext cx="117987" cy="1179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오렌지보드 사양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16DF109-B68E-4E85-A818-006F3DA34B7D}"/>
              </a:ext>
            </a:extLst>
          </p:cNvPr>
          <p:cNvSpPr txBox="1"/>
          <p:nvPr/>
        </p:nvSpPr>
        <p:spPr>
          <a:xfrm>
            <a:off x="7626428" y="1979555"/>
            <a:ext cx="3841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Bluetooth v4.0 (BLE)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칩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nRF51822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중간 주파수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2.4GHz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 전송 속도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2Mbps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수신 감도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1Mbps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 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-90dBm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주변 장치 모드만 지원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672C58D-2CB5-4457-89AC-CB0AB8021878}"/>
              </a:ext>
            </a:extLst>
          </p:cNvPr>
          <p:cNvSpPr/>
          <p:nvPr/>
        </p:nvSpPr>
        <p:spPr>
          <a:xfrm>
            <a:off x="7707707" y="1775008"/>
            <a:ext cx="1497123" cy="609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A9F2C72-B562-4C8E-9406-695D139468E5}"/>
              </a:ext>
            </a:extLst>
          </p:cNvPr>
          <p:cNvSpPr txBox="1"/>
          <p:nvPr/>
        </p:nvSpPr>
        <p:spPr>
          <a:xfrm>
            <a:off x="7636588" y="1342887"/>
            <a:ext cx="19423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사양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30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199" y="1634261"/>
            <a:ext cx="411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조도 센서를 이용해 밝기 데이터 읽어오기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46176" y="214317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int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cdsValue =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analogRead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(A0);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("Light =  ");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(cdsValue);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93761" y="111760"/>
            <a:ext cx="369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조도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0789519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조도 센서를 이용해 밝기에 따라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33984" y="2123056"/>
            <a:ext cx="47183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cdsValue =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analogRead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(A0);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Light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 ");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(cdsValue);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(cdsValue &gt; 50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("LED ON (cds &gt; 5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0)");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17992" y="2123056"/>
            <a:ext cx="47183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("LED OFF (cds &lt; 5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0)");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703683" y="2198495"/>
            <a:ext cx="0" cy="4158372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93761" y="111760"/>
            <a:ext cx="369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조도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5335" y="5956757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* </a:t>
            </a:r>
            <a:r>
              <a:rPr lang="ko-KR" altLang="en-US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주변 환경에 맞게 조건문의 값을 바꿔줍시다</a:t>
            </a:r>
            <a:r>
              <a:rPr lang="en-US" altLang="ko-KR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3562395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조도 센서를 이용해 밝기에 따라 실시간으로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밝기 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33984" y="2123056"/>
            <a:ext cx="54620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cdsValue =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analogRead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(A0);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cdsValue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map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cdsValue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400, 800, 0, 255);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cdsValue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constrain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cdsValue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0, 255);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("cds =  ");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(cdsValue);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cdsValue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(10);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3761" y="111760"/>
            <a:ext cx="369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조도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7848" y="5956757"/>
            <a:ext cx="5549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* </a:t>
            </a:r>
            <a:r>
              <a:rPr lang="ko-KR" altLang="en-US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주변 환경에 맞게 </a:t>
            </a:r>
            <a:r>
              <a:rPr lang="en-US" altLang="ko-KR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map</a:t>
            </a:r>
            <a:r>
              <a:rPr lang="ko-KR" altLang="en-US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함수의 범위를 바꿔줍시다</a:t>
            </a:r>
            <a:r>
              <a:rPr lang="en-US" altLang="ko-KR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40226776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408983" y="1779534"/>
            <a:ext cx="10040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constrain(                ,                 ,               );</a:t>
            </a:r>
            <a:endParaRPr lang="ko-KR" altLang="en-US" sz="40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87472" y="1946548"/>
            <a:ext cx="1887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light</a:t>
            </a:r>
            <a:r>
              <a:rPr lang="ko-KR" altLang="en-US" sz="2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60154" y="1972236"/>
            <a:ext cx="1887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2228" y="1981662"/>
            <a:ext cx="1887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100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684436" y="2658337"/>
            <a:ext cx="2960017" cy="0"/>
          </a:xfrm>
          <a:prstGeom prst="line">
            <a:avLst/>
          </a:prstGeom>
          <a:ln w="254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69279" y="2785744"/>
            <a:ext cx="2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제한할 값의 범위</a:t>
            </a:r>
            <a:endParaRPr lang="en-US" altLang="ko-KR" sz="24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27199" y="3709651"/>
            <a:ext cx="768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특정 값에 대해서 값의 범위를 제한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148287" y="5186291"/>
            <a:ext cx="1240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정수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A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의 값의 범위는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부터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800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까지이다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이 값의 범위를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부터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255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까지로 제한하고 싶다면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56613" y="5937760"/>
            <a:ext cx="471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A = constrain(A, 0, 255);</a:t>
            </a:r>
            <a:endParaRPr lang="ko-KR" altLang="en-US" sz="24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93761" y="111760"/>
            <a:ext cx="369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조도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</a:p>
        </p:txBody>
      </p:sp>
    </p:spTree>
    <p:extLst>
      <p:ext uri="{BB962C8B-B14F-4D97-AF65-F5344CB8AC3E}">
        <p14:creationId xmlns:p14="http://schemas.microsoft.com/office/powerpoint/2010/main" val="15534783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493761" y="111760"/>
            <a:ext cx="369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조도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35300" y="1416331"/>
            <a:ext cx="6984999" cy="5441669"/>
            <a:chOff x="3054482" y="1001747"/>
            <a:chExt cx="7423017" cy="578290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482" y="1001747"/>
              <a:ext cx="7423017" cy="578290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90" y="6140701"/>
              <a:ext cx="360000" cy="16054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090" y="6263149"/>
              <a:ext cx="360000" cy="16054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290" y="6388097"/>
              <a:ext cx="360000" cy="15981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7590" y="1346197"/>
              <a:ext cx="360000" cy="15981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890" y="1473197"/>
              <a:ext cx="360000" cy="159817"/>
            </a:xfrm>
            <a:prstGeom prst="rect">
              <a:avLst/>
            </a:prstGeom>
          </p:spPr>
        </p:pic>
      </p:grp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/>
              <a:t>조도값</a:t>
            </a:r>
            <a:r>
              <a:rPr lang="ko-KR" altLang="en-US" dirty="0"/>
              <a:t> </a:t>
            </a:r>
            <a:r>
              <a:rPr lang="en-US" altLang="ko-KR" dirty="0"/>
              <a:t>LCD</a:t>
            </a:r>
            <a:r>
              <a:rPr lang="ko-KR" altLang="en-US" dirty="0"/>
              <a:t>에 출력하기</a:t>
            </a:r>
          </a:p>
        </p:txBody>
      </p:sp>
    </p:spTree>
    <p:extLst>
      <p:ext uri="{BB962C8B-B14F-4D97-AF65-F5344CB8AC3E}">
        <p14:creationId xmlns:p14="http://schemas.microsoft.com/office/powerpoint/2010/main" val="37285306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조도 센서 값을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출력하기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9920" y="2174798"/>
            <a:ext cx="44541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Wire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</a:t>
            </a:r>
            <a:r>
              <a:rPr lang="en-US" altLang="ko-KR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LiquidCrystal_I2C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.h&gt;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LiquidCrystal_I2C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(0x3F, 16, 2);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init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backlight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49124" y="2174797"/>
            <a:ext cx="44541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cdsValue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analogRead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(A0);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"Light = 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cdsValue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setCursor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 0);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"Light = 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cdsValue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03683" y="2198495"/>
            <a:ext cx="0" cy="4158372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93761" y="111760"/>
            <a:ext cx="369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조도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9292673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온습도 센서 모듈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" b="8149"/>
          <a:stretch/>
        </p:blipFill>
        <p:spPr bwMode="auto">
          <a:xfrm>
            <a:off x="3988869" y="-1741"/>
            <a:ext cx="4472474" cy="434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324089" y="289364"/>
            <a:ext cx="386734" cy="3867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14995" y="231493"/>
            <a:ext cx="94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차례</a:t>
            </a:r>
            <a:endParaRPr lang="en-US" altLang="ko-KR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따라하기</a:t>
            </a:r>
            <a:endParaRPr lang="ko-KR" altLang="en-US" sz="24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4228" y="4887055"/>
            <a:ext cx="58403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endParaRPr lang="en-US" altLang="ko-KR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40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온ㆍ습도</a:t>
            </a:r>
            <a:r>
              <a:rPr lang="ko-KR" altLang="en-US" sz="4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센서</a:t>
            </a:r>
            <a:r>
              <a:rPr lang="en-US" altLang="ko-KR" sz="4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 </a:t>
            </a:r>
            <a:endParaRPr lang="en-US" altLang="ko-KR" sz="4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352544" y="4960778"/>
            <a:ext cx="12165" cy="15771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33387" y="6109042"/>
            <a:ext cx="693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온ㆍ습도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센서에 대해 알아보고 </a:t>
            </a:r>
            <a:r>
              <a:rPr lang="ko-KR" altLang="en-US" sz="14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온ㆍ습도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센서를 이용해 </a:t>
            </a:r>
            <a:endParaRPr lang="en-US" altLang="ko-KR" sz="14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실내의 온도와 습도를 확인해봅시다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8412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203198" y="792480"/>
            <a:ext cx="6022504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14960" y="822857"/>
            <a:ext cx="6017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온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(Temperature ·Humidity)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센서란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?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36621" y="5200282"/>
            <a:ext cx="11323255" cy="127163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50471" y="5214758"/>
            <a:ext cx="112580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센서는 주변 환경의 온도와 습도를 측정하는 센서이다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주변 환경의 온도와 습도에 따른 저항치 변화로 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수치를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측정할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센서를 이용해 시간 경과에 가능하며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보일러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에어컨 등 실생활에서 다양하게 사용되고 있을 뿐 아니라 농업에서도 따른 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지역에 따른 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습도량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비교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불쾌 지수 파악 등 다양하게 활용되고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6092" name="Picture 12" descr="http://img.kr.news.samsung.com/kr/wp-content/uploads/2016/01/%EC%82%BC%EC%84%B1-%EB%AC%B4%ED%92%8D%EC%97%90%EC%96%B4%EC%BB%A8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6"/>
          <a:stretch/>
        </p:blipFill>
        <p:spPr bwMode="auto">
          <a:xfrm>
            <a:off x="5900586" y="1447800"/>
            <a:ext cx="2862447" cy="160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info-graphics.kr/wp-content/themes/WPShippedPackagev1.0/Yen/timthumb.php?src=http://info-graphics.kr/wp-content/uploads/2015/06/15.06.11_%EC%8D%B8%EB%84%A4%EC%9D%BC.jpg&amp;w=580&amp;zc=1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0" r="5574"/>
          <a:stretch/>
        </p:blipFill>
        <p:spPr bwMode="auto">
          <a:xfrm>
            <a:off x="8900160" y="1447800"/>
            <a:ext cx="2854960" cy="160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www.geeky-gadgets.com/wp-content/uploads/2014/10/Air-Conditioner-Controller.jpg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4"/>
          <a:stretch/>
        </p:blipFill>
        <p:spPr bwMode="auto">
          <a:xfrm>
            <a:off x="5900586" y="3193751"/>
            <a:ext cx="2862447" cy="18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image.gsshop.com/mi09/deal/dealno/190/20161511024844380.jpg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6" b="23591"/>
          <a:stretch/>
        </p:blipFill>
        <p:spPr bwMode="auto">
          <a:xfrm>
            <a:off x="8897522" y="3185539"/>
            <a:ext cx="2851938" cy="180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8" name="Picture 10" descr="http://cfile4.uf.tistory.com/image/215D70475599D72E1D9B19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 t="5347" r="5995" b="13087"/>
          <a:stretch/>
        </p:blipFill>
        <p:spPr bwMode="auto">
          <a:xfrm>
            <a:off x="5898775" y="1452282"/>
            <a:ext cx="2868707" cy="15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2" name="Picture 14" descr="http://cdn.gsmarena.com/pics/15/06/tado-smart-ac-control/gsmarena_001.jpg">
            <a:hlinkClick r:id="rId13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31" y="1456768"/>
            <a:ext cx="5325866" cy="355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3563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2700" y="816009"/>
            <a:ext cx="4009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온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 동작 원리</a:t>
            </a: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1904" y="4809490"/>
            <a:ext cx="11555296" cy="148929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39327" y="4900261"/>
            <a:ext cx="112993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센서는 온도를 측정하기 위한 소자와 습도를 측정하기 위한 소자로 구성된다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온도를 측정하기 위해 </a:t>
            </a:r>
            <a:r>
              <a:rPr lang="ko-KR" altLang="en-US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서미스터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하는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반도체를 사용하며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소자는 온도에 따라 저항이 변하는 특성을 가지고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습도를 측정하기 위해 </a:t>
            </a:r>
            <a:r>
              <a:rPr lang="ko-KR" altLang="en-US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저항형</a:t>
            </a:r>
            <a:r>
              <a:rPr lang="ko-KR" altLang="en-US" sz="1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습도 센서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사용하며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소자도 마찬가지로 습도에 따라 저항이 변하는 특성을 가지고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6251128" y="1546149"/>
            <a:ext cx="0" cy="3000204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737045" y="2986111"/>
            <a:ext cx="932058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사물</a:t>
            </a:r>
            <a:endParaRPr lang="en-US" altLang="ko-KR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0287" y="1707865"/>
            <a:ext cx="5392513" cy="2159653"/>
            <a:chOff x="327567" y="2124170"/>
            <a:chExt cx="5392513" cy="2159653"/>
          </a:xfrm>
        </p:grpSpPr>
        <p:pic>
          <p:nvPicPr>
            <p:cNvPr id="52228" name="Picture 4" descr="http://korean.uchidg.com/photo/pl2027600-high_power_ntc_thermistor_10k_ohm_thermistor_for_lamps_ballasts.jp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67" y="2124170"/>
              <a:ext cx="2518511" cy="1663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덧셈 기호 2"/>
            <p:cNvSpPr/>
            <p:nvPr/>
          </p:nvSpPr>
          <p:spPr>
            <a:xfrm>
              <a:off x="3060381" y="2840850"/>
              <a:ext cx="548207" cy="548207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230" name="Picture 6" descr="http://www.digikey.com/-/media/Images/Product%20Highlights/T/TE%20Connectivity%20-%20Measurement%20Specialties/HS1101LF%20Relative%20Humidity%20Sensor/te-connectivity-hs1101lf-relative-humidity-sensor-200.jpg?la=en&amp;ts=bc6776e7-f482-49b4-bcb4-bc94f7bb5522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739" y="2274766"/>
              <a:ext cx="1491519" cy="1491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952752" y="3945269"/>
              <a:ext cx="12681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서미스터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19869" y="3939903"/>
              <a:ext cx="180021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습도센서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25472" y="3939383"/>
            <a:ext cx="126813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온도 측정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56711" y="3944823"/>
            <a:ext cx="126813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습도 측정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6650064" y="1901598"/>
          <a:ext cx="5019039" cy="19800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30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30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4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</a:p>
                  </a:txBody>
                  <a:tcPr marL="65371" marR="65371" marT="32686" marB="32686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구분</a:t>
                      </a:r>
                    </a:p>
                  </a:txBody>
                  <a:tcPr marL="65371" marR="65371" marT="32686" marB="3268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구분</a:t>
                      </a:r>
                    </a:p>
                  </a:txBody>
                  <a:tcPr marL="65371" marR="65371" marT="32686" marB="3268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온도</a:t>
                      </a:r>
                    </a:p>
                  </a:txBody>
                  <a:tcPr marL="65371" marR="65371" marT="32686" marB="32686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0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~ 50 ºC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65371" marR="65371" marT="32686" marB="3268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± 2 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ºC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65371" marR="65371" marT="32686" marB="3268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습도</a:t>
                      </a:r>
                    </a:p>
                  </a:txBody>
                  <a:tcPr marL="65371" marR="65371" marT="32686" marB="32686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20 ~ 90% RH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65371" marR="65371" marT="32686" marB="3268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± 5%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RH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65371" marR="65371" marT="32686" marB="3268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296414" y="3990056"/>
            <a:ext cx="180021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측정 범위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2714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65167"/>
              </p:ext>
            </p:extLst>
          </p:nvPr>
        </p:nvGraphicFramePr>
        <p:xfrm>
          <a:off x="497838" y="4255346"/>
          <a:ext cx="11074401" cy="233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6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6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046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432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800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436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r>
                        <a:rPr lang="en-US" altLang="ko-KR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`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오렌지보드</a:t>
                      </a:r>
                      <a:endParaRPr lang="en-US" altLang="ko-KR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온습도</a:t>
                      </a: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센서 모듈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브레드보드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점퍼케이블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9487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사진</a:t>
                      </a:r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 descr="온습도 센서 모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010" y="4606879"/>
            <a:ext cx="1890145" cy="189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14960" y="812800"/>
            <a:ext cx="1717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부품 목록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487819"/>
              </p:ext>
            </p:extLst>
          </p:nvPr>
        </p:nvGraphicFramePr>
        <p:xfrm>
          <a:off x="497840" y="1410546"/>
          <a:ext cx="11074400" cy="194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0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4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NO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수량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상세설명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아두이노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UNO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9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온습도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센서 모듈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DHT11 - Module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1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 이상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59" y="5037057"/>
            <a:ext cx="1869788" cy="12399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t="13798" r="33087" b="6003"/>
          <a:stretch/>
        </p:blipFill>
        <p:spPr>
          <a:xfrm rot="16200000">
            <a:off x="2452832" y="4836315"/>
            <a:ext cx="1015025" cy="141651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09" y="5031276"/>
            <a:ext cx="1570288" cy="104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1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.arduino.cc/wp-content/uploads/2015/11/Screenshot-2015-11-03-12.27.1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3" t="4065" r="4633" b="-4065"/>
          <a:stretch/>
        </p:blipFill>
        <p:spPr bwMode="auto">
          <a:xfrm>
            <a:off x="3086650" y="560222"/>
            <a:ext cx="5921375" cy="374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84229" y="4645006"/>
            <a:ext cx="4148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 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316362" y="5060276"/>
            <a:ext cx="0" cy="12892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33388" y="5866993"/>
            <a:ext cx="509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아두이노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개발 툴인 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IDE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오렌지보드를 사용하기 위한 </a:t>
            </a:r>
            <a:endParaRPr lang="en-US" altLang="ko-KR" sz="14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USB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드라이버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(FTDI) 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설치 방법에 대해 알아보겠습니다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8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203200" y="792480"/>
            <a:ext cx="4064000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4639" y="812800"/>
            <a:ext cx="4163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온습도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센서로 온도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측정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3919CE1-CBB3-4DCC-9117-4BB9516BD9C5}"/>
              </a:ext>
            </a:extLst>
          </p:cNvPr>
          <p:cNvGrpSpPr/>
          <p:nvPr/>
        </p:nvGrpSpPr>
        <p:grpSpPr>
          <a:xfrm>
            <a:off x="2822978" y="1537817"/>
            <a:ext cx="6360158" cy="5220000"/>
            <a:chOff x="2753156" y="965031"/>
            <a:chExt cx="6360158" cy="5220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3D61ED17-6E2A-4B16-A3EA-C8A9A5B73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156" y="965031"/>
              <a:ext cx="6360158" cy="522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8E491132-F2A5-4DE9-8927-3E80EAE5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7265" y="4813551"/>
              <a:ext cx="360000" cy="16054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EF91AACB-D081-4262-9A55-3EDDA22F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7090" y="5261226"/>
              <a:ext cx="360000" cy="16054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3AAA75C7-BB39-4F3A-AD59-6B2FB4AF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215" y="2632326"/>
              <a:ext cx="360000" cy="160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5313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-137459" y="812800"/>
            <a:ext cx="2199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온습도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센서를 이용해 온도와 습도 읽어오기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984518" y="2174111"/>
            <a:ext cx="0" cy="4455289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57224" y="2057574"/>
            <a:ext cx="388937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en-US" altLang="ko-KR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DHT.h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#define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DHTPIN 2    </a:t>
            </a:r>
          </a:p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#define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DHTTYPE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DHT11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(DHTPIN, DHTTYPE);</a:t>
            </a:r>
          </a:p>
          <a:p>
            <a:endParaRPr lang="en-US" altLang="ko-KR" dirty="0">
              <a:solidFill>
                <a:srgbClr val="70AD47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setup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"DHT11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test!");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dirty="0">
              <a:solidFill>
                <a:srgbClr val="70AD47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(2000);</a:t>
            </a:r>
          </a:p>
          <a:p>
            <a:endParaRPr lang="en-US" altLang="ko-KR" dirty="0">
              <a:solidFill>
                <a:srgbClr val="70AD47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2794" y="2057574"/>
            <a:ext cx="591820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float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h =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dht.readHumidity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float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t =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readTemperature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isnan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(h) ||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isnan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(t) 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"Failed to read from DHT sensor!"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return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"Humidity: 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(h);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%\t"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"Temperature: 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(t);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 *C 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9570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1859" y="812800"/>
            <a:ext cx="2861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추가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(1/5)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016" y="5905918"/>
            <a:ext cx="9536822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스케치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 –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포함하기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 – [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관리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..]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선택해줍니다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86"/>
          <a:stretch>
            <a:fillRect/>
          </a:stretch>
        </p:blipFill>
        <p:spPr bwMode="auto">
          <a:xfrm>
            <a:off x="1548334" y="1855009"/>
            <a:ext cx="6405266" cy="341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50"/>
          <a:stretch>
            <a:fillRect/>
          </a:stretch>
        </p:blipFill>
        <p:spPr bwMode="auto">
          <a:xfrm>
            <a:off x="8609631" y="1855009"/>
            <a:ext cx="2186497" cy="351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사각형: 둥근 모서리 4"/>
          <p:cNvSpPr/>
          <p:nvPr/>
        </p:nvSpPr>
        <p:spPr bwMode="auto">
          <a:xfrm>
            <a:off x="2595065" y="4046915"/>
            <a:ext cx="3463653" cy="273235"/>
          </a:xfrm>
          <a:prstGeom prst="roundRect">
            <a:avLst/>
          </a:prstGeom>
          <a:noFill/>
          <a:ln w="38100">
            <a:solidFill>
              <a:srgbClr val="FF484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</p:cNvCxnSpPr>
          <p:nvPr/>
        </p:nvCxnSpPr>
        <p:spPr bwMode="auto">
          <a:xfrm flipV="1">
            <a:off x="6058718" y="2158381"/>
            <a:ext cx="2533448" cy="2025152"/>
          </a:xfrm>
          <a:prstGeom prst="straightConnector1">
            <a:avLst/>
          </a:prstGeom>
          <a:ln w="38100">
            <a:solidFill>
              <a:srgbClr val="FF484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2075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20" y="1522346"/>
            <a:ext cx="7379041" cy="4154400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1859" y="812800"/>
            <a:ext cx="2861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추가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(2/5)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016" y="5905918"/>
            <a:ext cx="9536822" cy="4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“DHT11”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검색하여 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 sensor library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설치해 줍니다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437745" y="2120509"/>
            <a:ext cx="7087255" cy="787791"/>
          </a:xfrm>
          <a:prstGeom prst="rect">
            <a:avLst/>
          </a:prstGeom>
          <a:solidFill>
            <a:srgbClr val="FF484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7"/>
          <p:cNvSpPr/>
          <p:nvPr/>
        </p:nvSpPr>
        <p:spPr bwMode="auto">
          <a:xfrm>
            <a:off x="5240181" y="1793647"/>
            <a:ext cx="462512" cy="316791"/>
          </a:xfrm>
          <a:prstGeom prst="roundRect">
            <a:avLst/>
          </a:prstGeom>
          <a:noFill/>
          <a:ln w="57150">
            <a:solidFill>
              <a:srgbClr val="FF4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0503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15" y="1460988"/>
            <a:ext cx="9575170" cy="4188666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1859" y="812800"/>
            <a:ext cx="2861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추가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(3/5)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62" y="4163751"/>
            <a:ext cx="3349759" cy="297180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016" y="5905918"/>
            <a:ext cx="1001728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4"/>
              </a:rPr>
              <a:t>https://github.com/adafruit/Adafruit_Sensor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접속하여 </a:t>
            </a:r>
            <a:r>
              <a:rPr lang="en-US" altLang="ko-KR" sz="17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Adafruit_Sensor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받습니다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20" name="사각형: 둥근 모서리 7"/>
          <p:cNvSpPr/>
          <p:nvPr/>
        </p:nvSpPr>
        <p:spPr bwMode="auto">
          <a:xfrm>
            <a:off x="9393080" y="2550515"/>
            <a:ext cx="1351120" cy="357785"/>
          </a:xfrm>
          <a:prstGeom prst="roundRect">
            <a:avLst/>
          </a:prstGeom>
          <a:noFill/>
          <a:ln w="57150">
            <a:solidFill>
              <a:srgbClr val="FF4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99488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1859" y="812800"/>
            <a:ext cx="2861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추가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(4/5)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016" y="5905918"/>
            <a:ext cx="9536822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스케치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 –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포함하기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 – [.ZIP 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추가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...]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선택해줍니다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86"/>
          <a:stretch>
            <a:fillRect/>
          </a:stretch>
        </p:blipFill>
        <p:spPr bwMode="auto">
          <a:xfrm>
            <a:off x="1548334" y="1855009"/>
            <a:ext cx="6405266" cy="341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50"/>
          <a:stretch>
            <a:fillRect/>
          </a:stretch>
        </p:blipFill>
        <p:spPr bwMode="auto">
          <a:xfrm>
            <a:off x="8609631" y="1855009"/>
            <a:ext cx="2186497" cy="351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사각형: 둥근 모서리 4"/>
          <p:cNvSpPr/>
          <p:nvPr/>
        </p:nvSpPr>
        <p:spPr bwMode="auto">
          <a:xfrm>
            <a:off x="2595065" y="4046915"/>
            <a:ext cx="3463653" cy="273235"/>
          </a:xfrm>
          <a:prstGeom prst="roundRect">
            <a:avLst/>
          </a:prstGeom>
          <a:noFill/>
          <a:ln w="38100">
            <a:solidFill>
              <a:srgbClr val="FF484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</p:cNvCxnSpPr>
          <p:nvPr/>
        </p:nvCxnSpPr>
        <p:spPr bwMode="auto">
          <a:xfrm flipV="1">
            <a:off x="6058718" y="2552700"/>
            <a:ext cx="2793182" cy="1630833"/>
          </a:xfrm>
          <a:prstGeom prst="straightConnector1">
            <a:avLst/>
          </a:prstGeom>
          <a:ln w="38100">
            <a:solidFill>
              <a:srgbClr val="FF484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0" name="사각형: 둥근 모서리 4"/>
          <p:cNvSpPr/>
          <p:nvPr/>
        </p:nvSpPr>
        <p:spPr bwMode="auto">
          <a:xfrm>
            <a:off x="8861055" y="2385992"/>
            <a:ext cx="1616445" cy="293708"/>
          </a:xfrm>
          <a:prstGeom prst="roundRect">
            <a:avLst/>
          </a:prstGeom>
          <a:noFill/>
          <a:ln w="38100">
            <a:solidFill>
              <a:srgbClr val="FF484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1185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1859" y="812800"/>
            <a:ext cx="2861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추가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(5/5)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016" y="5905918"/>
            <a:ext cx="9536822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방금 전에 받은 </a:t>
            </a:r>
            <a:r>
              <a:rPr lang="en-US" altLang="ko-KR" sz="17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Adafruit_Sensor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압축파일을 선택하시면 라이브러리 추가가 끝납니다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CB0D90E-D98E-4622-AEEE-8925C4E3229A}"/>
              </a:ext>
            </a:extLst>
          </p:cNvPr>
          <p:cNvGrpSpPr/>
          <p:nvPr/>
        </p:nvGrpSpPr>
        <p:grpSpPr>
          <a:xfrm>
            <a:off x="3086839" y="1444287"/>
            <a:ext cx="5909176" cy="4259130"/>
            <a:chOff x="3609104" y="1136503"/>
            <a:chExt cx="6389472" cy="460531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" r="1813"/>
            <a:stretch/>
          </p:blipFill>
          <p:spPr>
            <a:xfrm>
              <a:off x="3609104" y="1136503"/>
              <a:ext cx="6389472" cy="4605311"/>
            </a:xfrm>
            <a:prstGeom prst="rect">
              <a:avLst/>
            </a:prstGeom>
          </p:spPr>
        </p:pic>
        <p:sp>
          <p:nvSpPr>
            <p:cNvPr id="20" name="사각형: 둥근 모서리 4"/>
            <p:cNvSpPr/>
            <p:nvPr/>
          </p:nvSpPr>
          <p:spPr bwMode="auto">
            <a:xfrm>
              <a:off x="4280053" y="1545449"/>
              <a:ext cx="1241088" cy="270651"/>
            </a:xfrm>
            <a:prstGeom prst="roundRect">
              <a:avLst/>
            </a:prstGeom>
            <a:noFill/>
            <a:ln w="38100">
              <a:solidFill>
                <a:srgbClr val="FF484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697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84643" y="1342262"/>
            <a:ext cx="11296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40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DHT </a:t>
            </a:r>
            <a:r>
              <a:rPr lang="ko-KR" altLang="en-US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ko-KR" altLang="en-US" sz="2400" dirty="0" err="1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온습도센서</a:t>
            </a:r>
            <a:r>
              <a:rPr lang="ko-KR" altLang="en-US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 </a:t>
            </a:r>
            <a:r>
              <a:rPr lang="en-US" altLang="ko-KR" sz="40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 </a:t>
            </a:r>
            <a:r>
              <a:rPr lang="ko-KR" altLang="en-US" sz="2400" dirty="0" err="1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핀번호</a:t>
            </a:r>
            <a:r>
              <a:rPr lang="en-US" altLang="ko-KR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40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en-US" altLang="ko-KR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온습도센서</a:t>
            </a:r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종류 </a:t>
            </a:r>
            <a:r>
              <a:rPr lang="en-US" altLang="ko-KR" sz="40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r>
              <a:rPr lang="en-US" altLang="ko-KR" sz="4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ko-KR" altLang="en-US" sz="44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405" y="812800"/>
            <a:ext cx="1548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 설명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06059" y="2194910"/>
            <a:ext cx="10910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온습도센서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생성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객체 이름은 자유롭게 설정 가능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* </a:t>
            </a:r>
            <a:r>
              <a:rPr lang="ko-KR" altLang="en-US" sz="2000" dirty="0" err="1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온습도센서</a:t>
            </a:r>
            <a:r>
              <a:rPr lang="ko-KR" altLang="en-US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종류는 </a:t>
            </a:r>
            <a:r>
              <a:rPr lang="en-US" altLang="ko-KR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DHT11, DHT22, DHT21 </a:t>
            </a:r>
            <a:r>
              <a:rPr lang="ko-KR" altLang="en-US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등이 있습니다</a:t>
            </a:r>
            <a:r>
              <a:rPr lang="en-US" altLang="ko-KR" sz="2000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0160" y="3253078"/>
            <a:ext cx="7631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ko-KR" altLang="en-US" sz="2800" dirty="0" err="1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온습도센서</a:t>
            </a:r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</a:t>
            </a:r>
            <a:r>
              <a:rPr lang="en-US" altLang="ko-KR" sz="48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.begin( );</a:t>
            </a: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r>
              <a:rPr lang="ko-KR" alt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온습도센서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연결 시작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06059" y="3162860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99504" y="4991205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9995" y="5081422"/>
            <a:ext cx="114059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ko-KR" altLang="en-US" sz="2800" dirty="0" err="1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온습도센서</a:t>
            </a:r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 </a:t>
            </a:r>
            <a:r>
              <a:rPr lang="en-US" altLang="ko-KR" sz="48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en-US" altLang="ko-KR" sz="4800" dirty="0" err="1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readHumidity</a:t>
            </a:r>
            <a:r>
              <a:rPr lang="en-US" altLang="ko-KR" sz="48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 );</a:t>
            </a: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r>
              <a:rPr lang="ko-KR" altLang="en-US" sz="2400" dirty="0" err="1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습도</a:t>
            </a:r>
            <a:r>
              <a:rPr lang="ko-KR" alt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값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읽기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(float)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9769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405" y="812800"/>
            <a:ext cx="1548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 설명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7541" y="1857102"/>
            <a:ext cx="108769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ko-KR" altLang="en-US" sz="2800" dirty="0" err="1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온습도센서</a:t>
            </a:r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</a:t>
            </a:r>
            <a:r>
              <a:rPr lang="ko-KR" altLang="en-US" sz="48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48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en-US" altLang="ko-KR" sz="4800" dirty="0" err="1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readTemperature</a:t>
            </a:r>
            <a:r>
              <a:rPr lang="en-US" altLang="ko-KR" sz="48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 );</a:t>
            </a: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섭씨 </a:t>
            </a:r>
            <a:r>
              <a:rPr lang="ko-KR" altLang="en-US" sz="2400" dirty="0" err="1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온도</a:t>
            </a:r>
            <a:r>
              <a:rPr lang="ko-KR" alt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값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읽기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(float)</a:t>
            </a:r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506059" y="3787289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373" y="4222803"/>
            <a:ext cx="11383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ko-KR" altLang="en-US" sz="2800" dirty="0" err="1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온습도센서</a:t>
            </a:r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</a:t>
            </a:r>
            <a:r>
              <a:rPr lang="ko-KR" altLang="en-US" sz="48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48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en-US" altLang="ko-KR" sz="4800" dirty="0" err="1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readTemperature</a:t>
            </a:r>
            <a:r>
              <a:rPr lang="en-US" altLang="ko-KR" sz="48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en-US" altLang="ko-KR" sz="28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true</a:t>
            </a:r>
            <a:r>
              <a:rPr lang="en-US" altLang="ko-KR" sz="48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);</a:t>
            </a: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화씨 </a:t>
            </a:r>
            <a:r>
              <a:rPr lang="ko-KR" altLang="en-US" sz="2400" dirty="0" err="1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온도</a:t>
            </a:r>
            <a:r>
              <a:rPr lang="ko-KR" alt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값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읽기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(float)</a:t>
            </a:r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1233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405" y="812800"/>
            <a:ext cx="1548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 설명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7542" y="4143375"/>
            <a:ext cx="10876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ko-KR" altLang="en-US" sz="2400" dirty="0" err="1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온습도센서</a:t>
            </a:r>
            <a:r>
              <a:rPr lang="ko-KR" altLang="en-US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</a:t>
            </a:r>
            <a:endParaRPr lang="en-US" altLang="ko-KR" sz="4400" dirty="0">
              <a:solidFill>
                <a:srgbClr val="00B0F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r"/>
            <a:r>
              <a:rPr lang="en-US" altLang="ko-KR" sz="4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en-US" altLang="ko-KR" sz="4400" dirty="0" err="1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computeHeatIndex</a:t>
            </a:r>
            <a:r>
              <a:rPr lang="en-US" altLang="ko-KR" sz="4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en-US" altLang="ko-KR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화씨온도</a:t>
            </a:r>
            <a:r>
              <a:rPr lang="en-US" altLang="ko-KR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36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en-US" altLang="ko-KR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습도 </a:t>
            </a:r>
            <a:r>
              <a:rPr lang="en-US" altLang="ko-KR" sz="4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);</a:t>
            </a: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체감 화씨 </a:t>
            </a:r>
            <a:r>
              <a:rPr lang="ko-KR" altLang="en-US" sz="2400" dirty="0" err="1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온도</a:t>
            </a:r>
            <a:r>
              <a:rPr lang="ko-KR" alt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값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읽기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(float)</a:t>
            </a:r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506059" y="3787289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510" y="1638325"/>
            <a:ext cx="10876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사용할 </a:t>
            </a:r>
            <a:r>
              <a:rPr lang="ko-KR" altLang="en-US" sz="2400" dirty="0" err="1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온습도센서</a:t>
            </a:r>
            <a:r>
              <a:rPr lang="ko-KR" altLang="en-US" sz="24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객체 이름</a:t>
            </a:r>
            <a:endParaRPr lang="en-US" altLang="ko-KR" sz="4400" dirty="0">
              <a:solidFill>
                <a:srgbClr val="00B0F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r"/>
            <a:r>
              <a:rPr lang="en-US" altLang="ko-KR" sz="4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en-US" altLang="ko-KR" sz="4400" dirty="0" err="1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computeHeatIndex</a:t>
            </a:r>
            <a:r>
              <a:rPr lang="en-US" altLang="ko-KR" sz="4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en-US" altLang="ko-KR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섭씨온도</a:t>
            </a:r>
            <a:r>
              <a:rPr lang="en-US" altLang="ko-KR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36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en-US" altLang="ko-KR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습도 </a:t>
            </a:r>
            <a:r>
              <a:rPr lang="en-US" altLang="ko-KR" sz="36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en-US" altLang="ko-KR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false</a:t>
            </a:r>
            <a:r>
              <a:rPr lang="ko-KR" altLang="en-US" sz="20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4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);</a:t>
            </a: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체감 섭씨 </a:t>
            </a:r>
            <a:r>
              <a:rPr lang="ko-KR" altLang="en-US" sz="2400" dirty="0" err="1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온도</a:t>
            </a:r>
            <a:r>
              <a:rPr lang="ko-KR" alt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값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읽기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(float)</a:t>
            </a:r>
            <a:endParaRPr lang="en-US" altLang="ko-KR" sz="8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072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38" y="1352240"/>
            <a:ext cx="10403659" cy="7029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11185" y="2211273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702905" y="2266101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1600" y="2252605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20577" y="2213174"/>
            <a:ext cx="825775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홈페이지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7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3"/>
              </a:rPr>
              <a:t>http://www.Arduino.cc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접속 후 메뉴 탭의 </a:t>
            </a:r>
            <a:r>
              <a:rPr lang="en-US" altLang="ko-KR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SOFTWARE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클릭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66084" y="1341170"/>
            <a:ext cx="1567815" cy="725089"/>
          </a:xfrm>
          <a:prstGeom prst="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rot="10800000">
            <a:off x="5842172" y="2933096"/>
            <a:ext cx="194834" cy="16796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963625" y="6199292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55345" y="6254120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4040" y="6240624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73017" y="6201193"/>
            <a:ext cx="1005538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Download the Arduino IDE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에서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window installer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클릭 후 </a:t>
            </a:r>
            <a:r>
              <a:rPr lang="en-US" altLang="ko-KR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JUST DOWNLOAD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눌러 설치파일 다운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"/>
          <a:stretch/>
        </p:blipFill>
        <p:spPr>
          <a:xfrm>
            <a:off x="2089306" y="2800985"/>
            <a:ext cx="7505731" cy="336290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957059" y="3575855"/>
            <a:ext cx="2558416" cy="519895"/>
          </a:xfrm>
          <a:prstGeom prst="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통합개발환경</a:t>
            </a:r>
            <a:r>
              <a:rPr lang="en-US" altLang="ko-KR" dirty="0"/>
              <a:t>(IDE)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05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-137459" y="812800"/>
            <a:ext cx="2199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온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·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습도센서로 불쾌지수 측정하기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73724" y="2123056"/>
            <a:ext cx="601191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en-US" altLang="ko-KR" sz="1400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DHT.h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#define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DHTPIN 2</a:t>
            </a:r>
          </a:p>
          <a:p>
            <a:r>
              <a:rPr lang="en-US" altLang="ko-KR" sz="14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#define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DHTTYPE </a:t>
            </a:r>
            <a:r>
              <a:rPr lang="en-US" altLang="ko-KR" sz="1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DHT11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(DHTPIN, DHTTYPE);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en-US" altLang="ko-KR" sz="1400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DHTxx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test!"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float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h =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dht.readHumidity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float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t =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dht.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readTemperature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endParaRPr lang="en-US" altLang="ko-KR" sz="1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isnan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(h) ||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isnan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(t) ) 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"Failed to read from DHT sensor!"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4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return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5206838" y="2198495"/>
            <a:ext cx="0" cy="4541209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396385" y="2123056"/>
            <a:ext cx="629752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"Humidity: 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(h);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%\t"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"Temperature: 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(t);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 *C 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float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discomfortIndex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(1.8 * t) - (0.55 * (1 - h / 100.0) * (1.8 * t - 26)) + 32;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discomfortIndex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926238" y="3673562"/>
            <a:ext cx="1188139" cy="180808"/>
          </a:xfrm>
          <a:prstGeom prst="rect">
            <a:avLst/>
          </a:prstGeom>
          <a:noFill/>
          <a:ln w="34925">
            <a:solidFill>
              <a:srgbClr val="E94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739239" y="3207565"/>
            <a:ext cx="2677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E9484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불쾌지수에 해당하는 변수</a:t>
            </a:r>
            <a:endParaRPr lang="en-US" altLang="ko-KR" sz="1600" b="1" dirty="0">
              <a:solidFill>
                <a:srgbClr val="E9484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7410450" y="3376842"/>
            <a:ext cx="391161" cy="218341"/>
          </a:xfrm>
          <a:prstGeom prst="straightConnector1">
            <a:avLst/>
          </a:prstGeom>
          <a:ln w="25400">
            <a:solidFill>
              <a:srgbClr val="E94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026" name="Picture 2" descr="http://cfile25.uf.tistory.com/image/223493485758F3711B3B1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884" y="5336492"/>
            <a:ext cx="57245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40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thaituan-hobby.com/cdn/store/8380/ps/20151105/towerpro_sg90_1000x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3" b="11634"/>
          <a:stretch/>
        </p:blipFill>
        <p:spPr bwMode="auto">
          <a:xfrm>
            <a:off x="3498927" y="-1"/>
            <a:ext cx="5439304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따라하기</a:t>
            </a:r>
            <a:endParaRPr lang="ko-KR" altLang="en-US" sz="2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4228" y="4887055"/>
            <a:ext cx="5218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endParaRPr lang="en-US" altLang="ko-KR" sz="2000" dirty="0">
              <a:solidFill>
                <a:prstClr val="whit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4400" dirty="0" err="1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44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44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44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 </a:t>
            </a:r>
            <a:endParaRPr lang="en-US" altLang="ko-KR" sz="4400" dirty="0">
              <a:solidFill>
                <a:prstClr val="whit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350838" y="4962738"/>
            <a:ext cx="4852" cy="14183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33387" y="6109042"/>
            <a:ext cx="693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서보</a:t>
            </a:r>
            <a:r>
              <a:rPr lang="ko-KR" altLang="en-US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모터에 대해 알아보고 </a:t>
            </a:r>
            <a:r>
              <a:rPr lang="ko-KR" altLang="en-US" sz="1400" dirty="0" err="1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서보</a:t>
            </a:r>
            <a:r>
              <a:rPr lang="ko-KR" altLang="en-US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모터의 각도를 제어해봅시다</a:t>
            </a:r>
            <a:r>
              <a:rPr lang="en-US" altLang="ko-KR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74945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5140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36621" y="5336931"/>
            <a:ext cx="11323255" cy="99834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8942" y="5392703"/>
            <a:ext cx="11024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 모터는 모터와 기어박스 그리고 제어 회로로 구성되어있어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특정 위치로 이동하거나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특정한 수치만큼 가동시킬 때 정확하게 제어할 수 있는 구조를 갖추고 있는 모터이다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미세한 제어가 가능하여 로봇의 관절에도 많이 쓰이는 모터이다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8436" name="Picture 4" descr="http://bizion.com/data/cheditor4/1405/1315d5fb735097eae7ced7cf5a1311e9_RZsD6apn5AHl4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r="4977"/>
          <a:stretch/>
        </p:blipFill>
        <p:spPr bwMode="auto">
          <a:xfrm>
            <a:off x="413286" y="1455313"/>
            <a:ext cx="5344160" cy="355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www.geeky-gadgets.com/wp-content/uploads/2014/01/uArm-robot-ar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4" b="6660"/>
          <a:stretch/>
        </p:blipFill>
        <p:spPr bwMode="auto">
          <a:xfrm>
            <a:off x="5905491" y="1454090"/>
            <a:ext cx="2860452" cy="15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https://s-media-cache-ak0.pinimg.com/736x/3c/81/f7/3c81f7e74c45a823c5a90d48855cca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246" r="447" b="8734"/>
          <a:stretch/>
        </p:blipFill>
        <p:spPr bwMode="auto">
          <a:xfrm>
            <a:off x="8903829" y="1454089"/>
            <a:ext cx="2846212" cy="15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http://www.letsarduino.com/wp-content/uploads/2014/12/Project-14-Servo-Motor-Controlled-Analog-Thermometer-Using-Thermistor-NTC-Arduino-2134234-1024x76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" t="8058" r="342" b="8254"/>
          <a:stretch/>
        </p:blipFill>
        <p:spPr bwMode="auto">
          <a:xfrm>
            <a:off x="8905240" y="3201705"/>
            <a:ext cx="2844800" cy="179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http://img.scoop.it/yYV2QaoVVRNiKWAvwwSgwjl72eJkfbmt4t8yenImKBVvK0kTmF0xjctABnaLJIm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3" b="16060"/>
          <a:stretch/>
        </p:blipFill>
        <p:spPr bwMode="auto">
          <a:xfrm>
            <a:off x="5905492" y="3200399"/>
            <a:ext cx="2860452" cy="179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서보 </a:t>
            </a:r>
            <a:r>
              <a:rPr lang="ko-KR" altLang="en-US" dirty="0" err="1"/>
              <a:t>모터란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1185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79813" y="1547259"/>
            <a:ext cx="0" cy="2904015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31904" y="5285907"/>
            <a:ext cx="11454180" cy="893586"/>
          </a:xfrm>
          <a:prstGeom prst="roundRect">
            <a:avLst>
              <a:gd name="adj" fmla="val 13156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3846" y="5354843"/>
            <a:ext cx="113670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서보모터는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오른쪽 그림과 같이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DC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기어 박스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IC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회로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가변 저항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구성되어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서보모터는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왼쪽 그림과 같이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PWM 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펄스 폭 변조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방식으로 제어하며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펄스 길이에 따라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서보모터의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회전각도가 달라지게 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7" name="Picture 4" descr="http://kocoafab.cc/data/1501210323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09" y="1464952"/>
            <a:ext cx="5804946" cy="344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cfile27.uf.tistory.com/image/240D1F4A53C245E001E5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399" y="1428794"/>
            <a:ext cx="3878542" cy="3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10283324" y="3414810"/>
            <a:ext cx="733007" cy="733007"/>
          </a:xfrm>
          <a:prstGeom prst="ellipse">
            <a:avLst/>
          </a:prstGeom>
          <a:solidFill>
            <a:schemeClr val="bg1"/>
          </a:solidFill>
          <a:ln w="158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32484" y="3580852"/>
            <a:ext cx="886517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IC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회로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634364" y="3979272"/>
            <a:ext cx="733007" cy="733007"/>
          </a:xfrm>
          <a:prstGeom prst="ellipse">
            <a:avLst/>
          </a:prstGeom>
          <a:solidFill>
            <a:schemeClr val="bg1"/>
          </a:solidFill>
          <a:ln w="158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4196" y="4145314"/>
            <a:ext cx="886517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DC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33989" y="1856894"/>
            <a:ext cx="733007" cy="733007"/>
          </a:xfrm>
          <a:prstGeom prst="ellipse">
            <a:avLst/>
          </a:prstGeom>
          <a:solidFill>
            <a:schemeClr val="bg1"/>
          </a:solidFill>
          <a:ln w="158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14325" y="2022936"/>
            <a:ext cx="886517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기어 박스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140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sz="2000" dirty="0"/>
              <a:t>서보 모터 구조 및 원리</a:t>
            </a:r>
          </a:p>
        </p:txBody>
      </p:sp>
    </p:spTree>
    <p:extLst>
      <p:ext uri="{BB962C8B-B14F-4D97-AF65-F5344CB8AC3E}">
        <p14:creationId xmlns:p14="http://schemas.microsoft.com/office/powerpoint/2010/main" val="17826721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497840" y="1491826"/>
          <a:ext cx="11074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0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NO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수량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상세설명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아두이노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UNO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서보모터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SG</a:t>
                      </a:r>
                      <a:r>
                        <a:rPr lang="en-US" altLang="ko-KR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- 90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스위치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Tact</a:t>
                      </a:r>
                      <a:r>
                        <a:rPr lang="en-US" altLang="ko-KR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Switch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7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 이상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477520" y="4082626"/>
          <a:ext cx="11104878" cy="233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4055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436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오렌지보드</a:t>
                      </a:r>
                      <a:endParaRPr lang="en-US" altLang="ko-KR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서보모터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텍트</a:t>
                      </a:r>
                      <a:r>
                        <a:rPr lang="ko-KR" altLang="en-US" sz="1500" b="1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스위치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9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사진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45" y="4762660"/>
            <a:ext cx="1809750" cy="12001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224" y="4760011"/>
            <a:ext cx="1809750" cy="1200150"/>
          </a:xfrm>
          <a:prstGeom prst="rect">
            <a:avLst/>
          </a:prstGeom>
        </p:spPr>
      </p:pic>
      <p:pic>
        <p:nvPicPr>
          <p:cNvPr id="15362" name="Picture 2" descr="http://kocoafab.cc/data/1501160213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24" y="4437191"/>
            <a:ext cx="2426199" cy="176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5140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t="13798" r="33087" b="6003"/>
          <a:stretch/>
        </p:blipFill>
        <p:spPr>
          <a:xfrm rot="16200000">
            <a:off x="2000783" y="4707604"/>
            <a:ext cx="935093" cy="1304963"/>
          </a:xfrm>
          <a:prstGeom prst="rect">
            <a:avLst/>
          </a:prstGeom>
        </p:spPr>
      </p:pic>
      <p:pic>
        <p:nvPicPr>
          <p:cNvPr id="20" name="Picture 2" descr="tact switch cap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06765" y="4921935"/>
            <a:ext cx="8382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부품 목록 </a:t>
            </a:r>
          </a:p>
        </p:txBody>
      </p:sp>
    </p:spTree>
    <p:extLst>
      <p:ext uri="{BB962C8B-B14F-4D97-AF65-F5344CB8AC3E}">
        <p14:creationId xmlns:p14="http://schemas.microsoft.com/office/powerpoint/2010/main" val="801979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140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1" name="그룹 8"/>
          <p:cNvGrpSpPr>
            <a:grpSpLocks/>
          </p:cNvGrpSpPr>
          <p:nvPr/>
        </p:nvGrpSpPr>
        <p:grpSpPr bwMode="auto">
          <a:xfrm>
            <a:off x="1723033" y="1565033"/>
            <a:ext cx="8745934" cy="5165567"/>
            <a:chOff x="1352600" y="1829972"/>
            <a:chExt cx="8128089" cy="4799835"/>
          </a:xfrm>
        </p:grpSpPr>
        <p:pic>
          <p:nvPicPr>
            <p:cNvPr id="12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600" y="1829972"/>
              <a:ext cx="8128089" cy="4799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091" y="6165304"/>
              <a:ext cx="360000" cy="16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7965" y="6061326"/>
              <a:ext cx="360000" cy="16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940" y="5918451"/>
              <a:ext cx="360000" cy="16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sz="2000" dirty="0" err="1"/>
              <a:t>서보모터</a:t>
            </a:r>
            <a:r>
              <a:rPr lang="ko-KR" altLang="en-US" sz="2000" dirty="0"/>
              <a:t> 각도 제어하기</a:t>
            </a:r>
          </a:p>
        </p:txBody>
      </p:sp>
    </p:spTree>
    <p:extLst>
      <p:ext uri="{BB962C8B-B14F-4D97-AF65-F5344CB8AC3E}">
        <p14:creationId xmlns:p14="http://schemas.microsoft.com/office/powerpoint/2010/main" val="20180590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140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0720" y="865124"/>
            <a:ext cx="2976879" cy="351971"/>
          </a:xfrm>
        </p:spPr>
        <p:txBody>
          <a:bodyPr/>
          <a:lstStyle/>
          <a:p>
            <a:r>
              <a:rPr lang="ko-KR" altLang="en-US" dirty="0" err="1"/>
              <a:t>서보모터</a:t>
            </a:r>
            <a:r>
              <a:rPr lang="en-US" altLang="ko-KR" dirty="0"/>
              <a:t> Datasheet</a:t>
            </a:r>
            <a:endParaRPr lang="ko-KR" altLang="en-US" dirty="0"/>
          </a:p>
        </p:txBody>
      </p:sp>
      <p:pic>
        <p:nvPicPr>
          <p:cNvPr id="6146" name="Picture 2" descr="관련 이미지">
            <a:extLst>
              <a:ext uri="{FF2B5EF4-FFF2-40B4-BE49-F238E27FC236}">
                <a16:creationId xmlns:a16="http://schemas.microsoft.com/office/drawing/2014/main" xmlns="" id="{C1B82CDA-94FB-4197-A5D7-A33C96CB1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171" y="1741610"/>
            <a:ext cx="6160454" cy="439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454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 모터 각도 제어하기</a:t>
            </a:r>
            <a:r>
              <a:rPr lang="en-US" altLang="ko-KR" sz="16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(1)</a:t>
            </a:r>
            <a:endParaRPr lang="ko-KR" altLang="en-US" sz="1600" dirty="0">
              <a:solidFill>
                <a:prstClr val="whit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371" y="2127357"/>
            <a:ext cx="43144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&lt;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Servo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endParaRPr lang="en-US" altLang="ko-KR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Servo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;</a:t>
            </a:r>
          </a:p>
          <a:p>
            <a:endParaRPr lang="en-US" altLang="ko-KR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attach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(6);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(500);</a:t>
            </a:r>
          </a:p>
          <a:p>
            <a:endParaRPr lang="en-US" altLang="ko-KR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(180);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(500);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140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23664572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 모터 각도 제어하기</a:t>
            </a:r>
            <a:r>
              <a:rPr lang="en-US" altLang="ko-KR" sz="16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(2)</a:t>
            </a:r>
            <a:endParaRPr lang="ko-KR" altLang="en-US" sz="1600" dirty="0">
              <a:solidFill>
                <a:prstClr val="whit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371" y="2127357"/>
            <a:ext cx="43144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&lt;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Servo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endParaRPr lang="en-US" altLang="ko-KR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Servo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;</a:t>
            </a:r>
          </a:p>
          <a:p>
            <a:r>
              <a:rPr lang="en-US" altLang="ko-KR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pos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0;</a:t>
            </a:r>
          </a:p>
          <a:p>
            <a:endParaRPr lang="en-US" altLang="ko-KR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attach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(6);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09173" y="2127357"/>
            <a:ext cx="43144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pos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0;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pos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&lt;= 180;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pos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+= 1) 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pos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(15);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endParaRPr lang="en-US" altLang="ko-KR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pos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180;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pos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&gt;= 0;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pos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-= 1) 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pos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(15);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154770" y="2198495"/>
            <a:ext cx="0" cy="4158372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140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97FC51-B1A1-4F09-8F8A-A7E30ED3CB65}"/>
              </a:ext>
            </a:extLst>
          </p:cNvPr>
          <p:cNvSpPr txBox="1"/>
          <p:nvPr/>
        </p:nvSpPr>
        <p:spPr>
          <a:xfrm>
            <a:off x="9874875" y="1643514"/>
            <a:ext cx="1770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Servo2</a:t>
            </a:r>
            <a:endParaRPr lang="ko-KR" altLang="en-US" sz="1600" dirty="0">
              <a:solidFill>
                <a:prstClr val="whit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44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542901" y="1369378"/>
            <a:ext cx="8636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Servo                             ;</a:t>
            </a:r>
            <a:endParaRPr lang="ko-KR" altLang="en-US" sz="4800" dirty="0">
              <a:solidFill>
                <a:srgbClr val="ED7D3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6059" y="2372646"/>
            <a:ext cx="10910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itchFamily="50" charset="-127"/>
                <a:ea typeface="나눔고딕 ExtraBold" pitchFamily="50" charset="-127"/>
              </a:rPr>
              <a:t>서보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itchFamily="50" charset="-127"/>
                <a:ea typeface="나눔고딕 ExtraBold" pitchFamily="50" charset="-127"/>
              </a:rPr>
              <a:t> 모터 객체 생성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itchFamily="50" charset="-127"/>
                <a:ea typeface="나눔고딕 ExtraBold" pitchFamily="50" charset="-127"/>
              </a:rPr>
              <a:t>객체 이름은 자유롭게 설정 가능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18012" y="1586945"/>
            <a:ext cx="4752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사용할 </a:t>
            </a:r>
            <a:r>
              <a:rPr lang="ko-KR" altLang="en-US" sz="2800" dirty="0" err="1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서보</a:t>
            </a:r>
            <a:r>
              <a:rPr lang="ko-KR" altLang="en-US" sz="28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 모터 객체 이름</a:t>
            </a:r>
            <a:endParaRPr lang="ko-KR" altLang="en-US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28754" y="3122216"/>
            <a:ext cx="5648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.attach(                );</a:t>
            </a:r>
            <a:endParaRPr lang="ko-KR" altLang="en-US" sz="4800" dirty="0">
              <a:solidFill>
                <a:srgbClr val="ED7D3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6059" y="4125484"/>
            <a:ext cx="10910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itchFamily="50" charset="-127"/>
                <a:ea typeface="나눔고딕 ExtraBold" pitchFamily="50" charset="-127"/>
              </a:rPr>
              <a:t>서보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itchFamily="50" charset="-127"/>
                <a:ea typeface="나눔고딕 ExtraBold" pitchFamily="50" charset="-127"/>
              </a:rPr>
              <a:t>  모터 제어를 위한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핀 세팅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47815" y="3339783"/>
            <a:ext cx="4752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사용할 </a:t>
            </a:r>
            <a:r>
              <a:rPr lang="ko-KR" altLang="en-US" sz="2800" dirty="0" err="1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서보</a:t>
            </a:r>
            <a:r>
              <a:rPr lang="ko-KR" altLang="en-US" sz="28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 모터 객체 이름</a:t>
            </a:r>
            <a:endParaRPr lang="ko-KR" altLang="en-US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6059" y="5944458"/>
            <a:ext cx="10910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입력한 각도 값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itchFamily="50" charset="-127"/>
                <a:ea typeface="나눔고딕 ExtraBold" pitchFamily="50" charset="-127"/>
              </a:rPr>
              <a:t>으로 </a:t>
            </a:r>
            <a:r>
              <a:rPr lang="ko-KR" alt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itchFamily="50" charset="-127"/>
                <a:ea typeface="나눔고딕 ExtraBold" pitchFamily="50" charset="-127"/>
              </a:rPr>
              <a:t>서보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itchFamily="50" charset="-127"/>
                <a:ea typeface="나눔고딕 ExtraBold" pitchFamily="50" charset="-127"/>
              </a:rPr>
              <a:t> 모터 제어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06059" y="3001737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6059" y="4841389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71727" y="3129650"/>
            <a:ext cx="2646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사용할 </a:t>
            </a:r>
            <a:endParaRPr lang="en-US" altLang="ko-KR" sz="280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핀의 번호</a:t>
            </a:r>
            <a:endParaRPr lang="ko-KR" altLang="en-US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28754" y="4987853"/>
            <a:ext cx="5648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.write(                );</a:t>
            </a:r>
            <a:endParaRPr lang="ko-KR" altLang="en-US" sz="4800" dirty="0">
              <a:solidFill>
                <a:srgbClr val="ED7D3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47815" y="5205420"/>
            <a:ext cx="4752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사용할 </a:t>
            </a:r>
            <a:r>
              <a:rPr lang="ko-KR" altLang="en-US" sz="2800" dirty="0" err="1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서보</a:t>
            </a:r>
            <a:r>
              <a:rPr lang="ko-KR" altLang="en-US" sz="28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 모터 객체 이름</a:t>
            </a:r>
            <a:endParaRPr lang="ko-KR" altLang="en-US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01340" y="5114407"/>
            <a:ext cx="264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각도</a:t>
            </a:r>
            <a:endParaRPr lang="ko-KR" altLang="en-US" sz="200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140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</a:p>
        </p:txBody>
      </p:sp>
    </p:spTree>
    <p:extLst>
      <p:ext uri="{BB962C8B-B14F-4D97-AF65-F5344CB8AC3E}">
        <p14:creationId xmlns:p14="http://schemas.microsoft.com/office/powerpoint/2010/main" val="379263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3682" y="5915750"/>
            <a:ext cx="825775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설치 첫 단계에서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라이센스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동의 창이 뜨면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‘I Agree’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버튼 클릭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object 8"/>
          <p:cNvSpPr/>
          <p:nvPr/>
        </p:nvSpPr>
        <p:spPr>
          <a:xfrm>
            <a:off x="2784332" y="1399179"/>
            <a:ext cx="6298772" cy="4405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통합개발환경</a:t>
            </a:r>
            <a:r>
              <a:rPr lang="en-US" altLang="ko-KR" dirty="0"/>
              <a:t>(IDE)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3928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140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1564817"/>
            <a:ext cx="8783733" cy="516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65" y="6261351"/>
            <a:ext cx="360000" cy="1605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40" y="6070851"/>
            <a:ext cx="360000" cy="1605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15" y="4299201"/>
            <a:ext cx="360000" cy="160548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블루투스로 제어하기</a:t>
            </a:r>
          </a:p>
        </p:txBody>
      </p:sp>
    </p:spTree>
    <p:extLst>
      <p:ext uri="{BB962C8B-B14F-4D97-AF65-F5344CB8AC3E}">
        <p14:creationId xmlns:p14="http://schemas.microsoft.com/office/powerpoint/2010/main" val="333014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371" y="2127357"/>
            <a:ext cx="43144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SoftwareSerial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Servo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endParaRPr lang="en-US" altLang="ko-KR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SoftwareSerial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(4, 5);</a:t>
            </a:r>
          </a:p>
          <a:p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Servo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;</a:t>
            </a:r>
          </a:p>
          <a:p>
            <a:endParaRPr lang="en-US" altLang="ko-KR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pos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0;</a:t>
            </a:r>
          </a:p>
          <a:p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char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data = 0;</a:t>
            </a:r>
          </a:p>
          <a:p>
            <a:endParaRPr lang="en-US" altLang="ko-KR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attach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(6);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633239" y="2127357"/>
            <a:ext cx="43144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available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()){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data =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read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endParaRPr lang="en-US" altLang="ko-KR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(data ==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'1'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(180);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(data ==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'2'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(90);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(data ==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'3'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){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dirty="0" err="1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myservo.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(0);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dirty="0">
                <a:solidFill>
                  <a:prstClr val="black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4923395" y="2198495"/>
            <a:ext cx="0" cy="4158372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블루투스로 서보 모터 각도 제어하기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140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157CB1A-92CB-46E9-B6AF-B91928A1EFA6}"/>
              </a:ext>
            </a:extLst>
          </p:cNvPr>
          <p:cNvSpPr txBox="1"/>
          <p:nvPr/>
        </p:nvSpPr>
        <p:spPr>
          <a:xfrm>
            <a:off x="9874875" y="1643514"/>
            <a:ext cx="1770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Servo3</a:t>
            </a:r>
            <a:endParaRPr lang="ko-KR" altLang="en-US" sz="1600" dirty="0">
              <a:solidFill>
                <a:prstClr val="whit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63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203199" y="792480"/>
            <a:ext cx="4797426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140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36621" y="5336931"/>
            <a:ext cx="11323255" cy="99834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8942" y="5392703"/>
            <a:ext cx="1104345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와 </a:t>
            </a:r>
            <a:r>
              <a:rPr lang="ko-KR" altLang="en-US" sz="1700" b="1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서보모터</a:t>
            </a:r>
            <a:r>
              <a:rPr lang="ko-KR" altLang="en-US" sz="1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이용하여 만든 이 제품은 전등 스위치에 제품을 붙이고 스마트폰에서 원격으로 신호를 보내면 제품 뒷면에 있는 플라스틱 봉이 나와서 전등을 키거나 끌 수 있습니다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2"/>
              </a:rPr>
              <a:t>영상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</p:txBody>
      </p:sp>
      <p:pic>
        <p:nvPicPr>
          <p:cNvPr id="1026" name="Picture 2" descr="I/O switcher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0" r="7003"/>
          <a:stretch/>
        </p:blipFill>
        <p:spPr bwMode="auto">
          <a:xfrm>
            <a:off x="436621" y="1472493"/>
            <a:ext cx="3248026" cy="352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제품 스펙 이미지 입니다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55" y="2169747"/>
            <a:ext cx="3753182" cy="2423641"/>
          </a:xfrm>
          <a:prstGeom prst="rect">
            <a:avLst/>
          </a:prstGeom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231" y="1816866"/>
            <a:ext cx="3899645" cy="312940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제품 사례</a:t>
            </a:r>
            <a:r>
              <a:rPr lang="en-US" altLang="ko-KR" dirty="0"/>
              <a:t>(</a:t>
            </a:r>
            <a:r>
              <a:rPr lang="ko-KR" altLang="en-US" dirty="0" err="1"/>
              <a:t>스위쳐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7299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/>
          <p:cNvSpPr/>
          <p:nvPr/>
        </p:nvSpPr>
        <p:spPr>
          <a:xfrm>
            <a:off x="324089" y="289364"/>
            <a:ext cx="386734" cy="3867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4995" y="231493"/>
            <a:ext cx="94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white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차례</a:t>
            </a:r>
            <a:endParaRPr lang="en-US" altLang="ko-KR" sz="2800" dirty="0">
              <a:solidFill>
                <a:prstClr val="white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따라하기</a:t>
            </a:r>
            <a:endParaRPr lang="ko-KR" altLang="en-US" sz="2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4228" y="4887055"/>
            <a:ext cx="55944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endParaRPr lang="en-US" altLang="ko-KR" dirty="0">
              <a:solidFill>
                <a:prstClr val="whit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40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모터드라이버 사용하기</a:t>
            </a:r>
            <a:endParaRPr lang="en-US" altLang="ko-KR" sz="4000" dirty="0">
              <a:solidFill>
                <a:prstClr val="whit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350838" y="4962738"/>
            <a:ext cx="0" cy="16695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33387" y="6109042"/>
            <a:ext cx="693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모터 드라이버에 대해 알아보고</a:t>
            </a:r>
            <a:r>
              <a:rPr lang="en-US" altLang="ko-KR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</a:p>
          <a:p>
            <a:r>
              <a:rPr lang="ko-KR" altLang="en-US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모터 드라이버를 이용해 모터를 제어해봅시다</a:t>
            </a:r>
            <a:r>
              <a:rPr lang="en-US" altLang="ko-KR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841" y="766410"/>
            <a:ext cx="2794000" cy="2794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29" y="754713"/>
            <a:ext cx="2405248" cy="24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83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096435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모터드라이버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3199" y="792480"/>
            <a:ext cx="4078069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1660" y="812800"/>
            <a:ext cx="3712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DC(Direct Current) 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모터란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?</a:t>
            </a:r>
            <a:endParaRPr lang="ko-KR" altLang="en-US" sz="2200" dirty="0">
              <a:solidFill>
                <a:prstClr val="black">
                  <a:lumMod val="65000"/>
                  <a:lumOff val="3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436621" y="5360302"/>
            <a:ext cx="11323255" cy="95159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872" y="5413054"/>
            <a:ext cx="1119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DC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모터는 직류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(Direct Current)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전원으로 동작하는 전기 모터로 직류 모터라고도 한다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DC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모터는 다른 구동 장치에 비해 가볍고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구조가 간단하여 선풍기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냉장고 등 가전 제품부터 전기 자동차 등 운송 수단까지 광범위하게 사용되고 있다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1266" name="Picture 2" descr="http://cdn.instructables.com/FWX/DKBH/GB0JQNK3/FWXDKBHGB0JQNK3.MEDIU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2"/>
          <a:stretch/>
        </p:blipFill>
        <p:spPr bwMode="auto">
          <a:xfrm>
            <a:off x="424548" y="1452327"/>
            <a:ext cx="5339143" cy="355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honestdrone.com/wp-content/uploads/2016/03/dron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59" y="1451185"/>
            <a:ext cx="2852502" cy="16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site.cornerhobbyshop.com/pics/hov2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/>
          <a:stretch/>
        </p:blipFill>
        <p:spPr bwMode="auto">
          <a:xfrm>
            <a:off x="8900929" y="1452880"/>
            <a:ext cx="2850373" cy="15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s://i.kinja-img.com/gawker-media/image/upload/go2xp0fddgztleuziyoc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r="6135"/>
          <a:stretch/>
        </p:blipFill>
        <p:spPr bwMode="auto">
          <a:xfrm>
            <a:off x="5899750" y="3201705"/>
            <a:ext cx="2865121" cy="18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4.bp.blogspot.com/-TV0c6F8i-lw/VsMpIBABbZI/AAAAAAAA4U4/CcMGu-AALWc/s1600/DSC_308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228" r="765" b="9420"/>
          <a:stretch/>
        </p:blipFill>
        <p:spPr bwMode="auto">
          <a:xfrm>
            <a:off x="8900929" y="3204637"/>
            <a:ext cx="2849111" cy="179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605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cfile206.uf.daum.net/image/197B01204A79597789B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4" y="1569983"/>
            <a:ext cx="7434269" cy="294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203199" y="792480"/>
            <a:ext cx="3709044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4160" y="812800"/>
            <a:ext cx="38172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DC 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 구조 및 회전 원리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7524638" y="1574156"/>
            <a:ext cx="0" cy="2904015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31904" y="4867366"/>
            <a:ext cx="11454180" cy="1568160"/>
            <a:chOff x="331904" y="4821066"/>
            <a:chExt cx="11454180" cy="156816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331904" y="4821066"/>
              <a:ext cx="11454180" cy="1568160"/>
            </a:xfrm>
            <a:prstGeom prst="roundRect">
              <a:avLst>
                <a:gd name="adj" fmla="val 13156"/>
              </a:avLst>
            </a:prstGeom>
            <a:solidFill>
              <a:schemeClr val="bg1"/>
            </a:solidFill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3563" y="4964829"/>
              <a:ext cx="109369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DC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모터는 일반적으로 외부의 고정된 부분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(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고정자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)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에 영구 자석을 배치하고 내부의 회전체에 코일을 감싸 구성한다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회전체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(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회전자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/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전기자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)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에 흐르는 전류의 방향을 전환함으로써 발생하는 자기장과 자석 자기장의 상호 반발력을 이용하여 회전력을 얻게 된다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. </a:t>
              </a:r>
            </a:p>
          </p:txBody>
        </p:sp>
      </p:grpSp>
      <p:pic>
        <p:nvPicPr>
          <p:cNvPr id="12290" name="Picture 2" descr="http://cfs7.tistory.com/image/20/tistory/2008/05/15/21/06/482c275cd5e5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" t="2929" r="57997" b="55418"/>
          <a:stretch/>
        </p:blipFill>
        <p:spPr bwMode="auto">
          <a:xfrm>
            <a:off x="7593833" y="1689618"/>
            <a:ext cx="4192251" cy="268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096435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모터드라이버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4381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203200" y="792480"/>
            <a:ext cx="4622800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1660" y="812800"/>
            <a:ext cx="4426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 드라이버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(Motor Driver)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란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?</a:t>
            </a:r>
            <a:endParaRPr lang="ko-KR" altLang="en-US" sz="2200" dirty="0">
              <a:solidFill>
                <a:prstClr val="black">
                  <a:lumMod val="65000"/>
                  <a:lumOff val="3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436621" y="5360302"/>
            <a:ext cx="11323255" cy="95159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872" y="5413054"/>
            <a:ext cx="1119316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 드라이버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(Motor Driver)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란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모터의 회전 속도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회전 방향을 제어할 수 있는 부품이다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대부분의 모터드라이버에는 모터의 </a:t>
            </a:r>
            <a:r>
              <a:rPr lang="ko-KR" altLang="en-US" sz="1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정역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제어가 가능한 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 – Bridge 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회로가 내장되어 있다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en-US" altLang="ko-KR" sz="1700" dirty="0"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77" y="1663397"/>
            <a:ext cx="5223298" cy="3518204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311676" y="1516076"/>
            <a:ext cx="0" cy="3606801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88" y="1648157"/>
            <a:ext cx="3556001" cy="35560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96435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모터드라이버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2659" y="2179320"/>
            <a:ext cx="6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in1</a:t>
            </a:r>
            <a:endParaRPr lang="ko-KR" altLang="en-US" sz="14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60039" y="3287508"/>
            <a:ext cx="6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in1</a:t>
            </a:r>
            <a:endParaRPr lang="ko-KR" altLang="en-US" sz="14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6479" y="3302747"/>
            <a:ext cx="6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in2</a:t>
            </a:r>
            <a:endParaRPr lang="ko-KR" altLang="en-US" sz="1400" dirty="0">
              <a:solidFill>
                <a:srgbClr val="00B05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75279" y="2190227"/>
            <a:ext cx="6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in2</a:t>
            </a:r>
            <a:endParaRPr lang="ko-KR" altLang="en-US" sz="1400" dirty="0">
              <a:solidFill>
                <a:srgbClr val="00B05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23919" y="2202180"/>
            <a:ext cx="6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in1</a:t>
            </a:r>
            <a:endParaRPr lang="ko-KR" altLang="en-US" sz="14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90819" y="2213087"/>
            <a:ext cx="6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in2</a:t>
            </a:r>
            <a:endParaRPr lang="ko-KR" altLang="en-US" sz="1400" dirty="0">
              <a:solidFill>
                <a:srgbClr val="00B05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9995" y="3287508"/>
            <a:ext cx="6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in1</a:t>
            </a:r>
            <a:endParaRPr lang="ko-KR" altLang="en-US" sz="14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6435" y="3302747"/>
            <a:ext cx="6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in2</a:t>
            </a:r>
            <a:endParaRPr lang="ko-KR" altLang="en-US" sz="1400" dirty="0">
              <a:solidFill>
                <a:srgbClr val="00B05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3060" y="1318260"/>
            <a:ext cx="239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모터 하나를 제어하는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H-Bridge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회로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78567" y="4684071"/>
            <a:ext cx="107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in1 : LOW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in2 : HIGH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12556" y="4684071"/>
            <a:ext cx="107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in1 : HIGH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in2 : LOW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57889" y="1529160"/>
            <a:ext cx="5948113" cy="4235245"/>
            <a:chOff x="2281487" y="7119623"/>
            <a:chExt cx="5948113" cy="4235245"/>
          </a:xfrm>
        </p:grpSpPr>
        <p:grpSp>
          <p:nvGrpSpPr>
            <p:cNvPr id="4" name="그룹 3"/>
            <p:cNvGrpSpPr/>
            <p:nvPr/>
          </p:nvGrpSpPr>
          <p:grpSpPr>
            <a:xfrm>
              <a:off x="2334827" y="7119623"/>
              <a:ext cx="5894773" cy="4235245"/>
              <a:chOff x="2334827" y="7119623"/>
              <a:chExt cx="5894773" cy="4235245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2334827" y="7119623"/>
                <a:ext cx="5894773" cy="42352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0" r="41340" b="6689"/>
              <a:stretch/>
            </p:blipFill>
            <p:spPr>
              <a:xfrm>
                <a:off x="2647764" y="7352927"/>
                <a:ext cx="2503651" cy="3806364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0" r="41340" b="6689"/>
              <a:stretch/>
            </p:blipFill>
            <p:spPr>
              <a:xfrm>
                <a:off x="5453107" y="7352927"/>
                <a:ext cx="2503651" cy="3806364"/>
              </a:xfrm>
              <a:prstGeom prst="rect">
                <a:avLst/>
              </a:prstGeom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2281487" y="7992636"/>
              <a:ext cx="68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B0F0"/>
                  </a:solidFill>
                  <a:latin typeface="Noto Sans CJK KR Bold" pitchFamily="34" charset="-127"/>
                  <a:ea typeface="Noto Sans CJK KR Bold" pitchFamily="34" charset="-127"/>
                </a:rPr>
                <a:t>in1</a:t>
              </a:r>
              <a:endParaRPr lang="ko-KR" altLang="en-US" sz="1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15086" y="9268463"/>
              <a:ext cx="68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B0F0"/>
                  </a:solidFill>
                  <a:latin typeface="Noto Sans CJK KR Bold" pitchFamily="34" charset="-127"/>
                  <a:ea typeface="Noto Sans CJK KR Bold" pitchFamily="34" charset="-127"/>
                </a:rPr>
                <a:t>in1</a:t>
              </a:r>
              <a:endParaRPr lang="ko-KR" altLang="en-US" sz="1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62629" y="10917832"/>
              <a:ext cx="895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CJK KR Bold" pitchFamily="34" charset="-127"/>
                  <a:ea typeface="Noto Sans CJK KR Bold" pitchFamily="34" charset="-127"/>
                </a:rPr>
                <a:t>MotorA</a:t>
              </a:r>
              <a:endPara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15087" y="8003543"/>
              <a:ext cx="68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B050"/>
                  </a:solidFill>
                  <a:latin typeface="Noto Sans CJK KR Bold" pitchFamily="34" charset="-127"/>
                  <a:ea typeface="Noto Sans CJK KR Bold" pitchFamily="34" charset="-127"/>
                </a:rPr>
                <a:t>in2</a:t>
              </a:r>
              <a:endParaRPr lang="ko-KR" altLang="en-US" sz="1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46334" y="7992636"/>
              <a:ext cx="68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B0F0"/>
                  </a:solidFill>
                  <a:latin typeface="Noto Sans CJK KR Bold" pitchFamily="34" charset="-127"/>
                  <a:ea typeface="Noto Sans CJK KR Bold" pitchFamily="34" charset="-127"/>
                </a:rPr>
                <a:t>in3</a:t>
              </a:r>
              <a:endParaRPr lang="ko-KR" altLang="en-US" sz="1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18973" y="9268463"/>
              <a:ext cx="68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B0F0"/>
                  </a:solidFill>
                  <a:latin typeface="Noto Sans CJK KR Bold" pitchFamily="34" charset="-127"/>
                  <a:ea typeface="Noto Sans CJK KR Bold" pitchFamily="34" charset="-127"/>
                </a:rPr>
                <a:t>in3</a:t>
              </a:r>
              <a:endParaRPr lang="ko-KR" altLang="en-US" sz="1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46334" y="9268463"/>
              <a:ext cx="68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B050"/>
                  </a:solidFill>
                  <a:latin typeface="Noto Sans CJK KR Bold" pitchFamily="34" charset="-127"/>
                  <a:ea typeface="Noto Sans CJK KR Bold" pitchFamily="34" charset="-127"/>
                </a:rPr>
                <a:t>in4</a:t>
              </a:r>
              <a:endParaRPr lang="ko-KR" altLang="en-US" sz="1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18974" y="8003543"/>
              <a:ext cx="68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B050"/>
                  </a:solidFill>
                  <a:latin typeface="Noto Sans CJK KR Bold" pitchFamily="34" charset="-127"/>
                  <a:ea typeface="Noto Sans CJK KR Bold" pitchFamily="34" charset="-127"/>
                </a:rPr>
                <a:t>in4</a:t>
              </a:r>
              <a:endParaRPr lang="ko-KR" altLang="en-US" sz="1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7411" y="10917832"/>
              <a:ext cx="895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CJK KR Bold" pitchFamily="34" charset="-127"/>
                  <a:ea typeface="Noto Sans CJK KR Bold" pitchFamily="34" charset="-127"/>
                </a:rPr>
                <a:t>MotorB</a:t>
              </a:r>
              <a:endPara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36613" y="9268463"/>
              <a:ext cx="68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B050"/>
                  </a:solidFill>
                  <a:latin typeface="Noto Sans CJK KR Bold" pitchFamily="34" charset="-127"/>
                  <a:ea typeface="Noto Sans CJK KR Bold" pitchFamily="34" charset="-127"/>
                </a:rPr>
                <a:t>in2</a:t>
              </a:r>
              <a:endParaRPr lang="ko-KR" altLang="en-US" sz="1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19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4735" y="812800"/>
            <a:ext cx="1584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부품 목록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435867"/>
              </p:ext>
            </p:extLst>
          </p:nvPr>
        </p:nvGraphicFramePr>
        <p:xfrm>
          <a:off x="423505" y="1487424"/>
          <a:ext cx="11074400" cy="2562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0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NO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수량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상세설명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아두이노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UNO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DC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모터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모터드라이버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l9110s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브레드보드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Mini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Size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점퍼케이블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 이상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6V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배터리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홀더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6V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배터리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03271"/>
              </p:ext>
            </p:extLst>
          </p:nvPr>
        </p:nvGraphicFramePr>
        <p:xfrm>
          <a:off x="423505" y="4226771"/>
          <a:ext cx="11104879" cy="233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0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466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466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38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295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3533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436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오렌지보드</a:t>
                      </a:r>
                      <a:endParaRPr lang="en-US" altLang="ko-KR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DC</a:t>
                      </a: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모터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모터 드라이버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err="1">
                          <a:solidFill>
                            <a:srgbClr val="ED7D3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브레드보드</a:t>
                      </a:r>
                      <a:endParaRPr lang="ko-KR" altLang="en-US" sz="1500" b="1" dirty="0">
                        <a:solidFill>
                          <a:srgbClr val="ED7D3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점퍼케이블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배터리 </a:t>
                      </a:r>
                      <a:r>
                        <a:rPr lang="en-US" altLang="ko-KR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/ </a:t>
                      </a: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홀더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9487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사진</a:t>
                      </a:r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t="13798" r="33087" b="6003"/>
          <a:stretch/>
        </p:blipFill>
        <p:spPr>
          <a:xfrm rot="16200000">
            <a:off x="1675649" y="4835025"/>
            <a:ext cx="935093" cy="13049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1" y="4906950"/>
            <a:ext cx="1187148" cy="11871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r="11808"/>
          <a:stretch/>
        </p:blipFill>
        <p:spPr>
          <a:xfrm>
            <a:off x="6756719" y="4951071"/>
            <a:ext cx="1063076" cy="109415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94" y="4938646"/>
            <a:ext cx="1570288" cy="1041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96435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ko-KR" altLang="en-US" sz="160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모터드라이버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58" y="4763482"/>
            <a:ext cx="1424971" cy="14249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6" t="17378" r="10095" b="26524"/>
          <a:stretch/>
        </p:blipFill>
        <p:spPr>
          <a:xfrm>
            <a:off x="10107619" y="4876023"/>
            <a:ext cx="1499961" cy="11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734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640" y="812800"/>
            <a:ext cx="2479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하드웨어 연결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96435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모터드라이버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072891" y="1264007"/>
            <a:ext cx="5302319" cy="5491290"/>
            <a:chOff x="3072891" y="1264007"/>
            <a:chExt cx="5302319" cy="54912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891" y="1264007"/>
              <a:ext cx="5302319" cy="549129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639" y="6369580"/>
              <a:ext cx="351667" cy="15611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284" y="6291018"/>
              <a:ext cx="352800" cy="15662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901" y="3463235"/>
              <a:ext cx="352800" cy="15733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839" y="3580788"/>
              <a:ext cx="352800" cy="157337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004" y="6368361"/>
              <a:ext cx="352800" cy="157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33867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DC </a:t>
            </a:r>
            <a:r>
              <a:rPr lang="ko-KR" altLang="en-US" sz="16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 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11362" y="2339948"/>
            <a:ext cx="46074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in1 = A1;</a:t>
            </a:r>
          </a:p>
          <a:p>
            <a:r>
              <a:rPr lang="en-US" altLang="ko-KR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in2 = A2;</a:t>
            </a:r>
          </a:p>
          <a:p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(in1,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(in2,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dirty="0">
              <a:solidFill>
                <a:srgbClr val="5B9BD5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8530" y="4701123"/>
            <a:ext cx="46074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(in1,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(in2,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solidFill>
                <a:prstClr val="black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112965" y="2198495"/>
            <a:ext cx="0" cy="4158372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22762" y="6098382"/>
            <a:ext cx="3237371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* </a:t>
            </a:r>
            <a:r>
              <a:rPr lang="ko-KR" altLang="en-US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대소문자를 구분해주세요</a:t>
            </a:r>
            <a:r>
              <a:rPr lang="en-US" altLang="ko-KR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</a:p>
        </p:txBody>
      </p:sp>
      <p:sp>
        <p:nvSpPr>
          <p:cNvPr id="20" name="타원 19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3851" y="812800"/>
            <a:ext cx="2493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3922" y="2378190"/>
            <a:ext cx="2357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기어 모터</a:t>
            </a:r>
            <a:r>
              <a:rPr lang="en-US" altLang="ko-KR" sz="2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예시</a:t>
            </a:r>
            <a:r>
              <a:rPr lang="en-US" altLang="ko-KR" sz="2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sz="2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654196"/>
              </p:ext>
            </p:extLst>
          </p:nvPr>
        </p:nvGraphicFramePr>
        <p:xfrm>
          <a:off x="6012115" y="2971042"/>
          <a:ext cx="2905760" cy="23535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52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0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Medium" pitchFamily="34" charset="-127"/>
                          <a:ea typeface="Noto Sans CJK KR Medium" pitchFamily="34" charset="-127"/>
                        </a:rPr>
                        <a:t>in1</a:t>
                      </a:r>
                      <a:endParaRPr lang="ko-KR" altLang="en-US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Medium" pitchFamily="34" charset="-127"/>
                          <a:ea typeface="Noto Sans CJK KR Medium" pitchFamily="34" charset="-127"/>
                        </a:rPr>
                        <a:t>in2</a:t>
                      </a:r>
                      <a:endParaRPr lang="ko-KR" altLang="en-US" dirty="0"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0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F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HIGH</a:t>
                      </a:r>
                      <a:endParaRPr lang="ko-KR" altLang="en-US" dirty="0">
                        <a:solidFill>
                          <a:srgbClr val="00B0F0"/>
                        </a:solidFill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F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LOW</a:t>
                      </a:r>
                      <a:endParaRPr lang="ko-KR" altLang="en-US" dirty="0">
                        <a:solidFill>
                          <a:srgbClr val="00B0F0"/>
                        </a:solidFill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0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F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LOW</a:t>
                      </a:r>
                      <a:endParaRPr lang="ko-KR" altLang="en-US" dirty="0">
                        <a:solidFill>
                          <a:srgbClr val="00B0F0"/>
                        </a:solidFill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F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HIGH</a:t>
                      </a:r>
                      <a:endParaRPr lang="ko-KR" altLang="en-US" dirty="0">
                        <a:solidFill>
                          <a:srgbClr val="00B0F0"/>
                        </a:solidFill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0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F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HIGH</a:t>
                      </a:r>
                      <a:endParaRPr lang="ko-KR" altLang="en-US" dirty="0">
                        <a:solidFill>
                          <a:srgbClr val="00B0F0"/>
                        </a:solidFill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F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HIGH</a:t>
                      </a:r>
                      <a:endParaRPr lang="ko-KR" altLang="en-US" dirty="0">
                        <a:solidFill>
                          <a:srgbClr val="00B0F0"/>
                        </a:solidFill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0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F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LOW</a:t>
                      </a:r>
                      <a:endParaRPr lang="ko-KR" altLang="en-US" dirty="0">
                        <a:solidFill>
                          <a:srgbClr val="00B0F0"/>
                        </a:solidFill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F0"/>
                          </a:solidFill>
                          <a:latin typeface="Noto Sans CJK KR Medium" pitchFamily="34" charset="-127"/>
                          <a:ea typeface="Noto Sans CJK KR Medium" pitchFamily="34" charset="-127"/>
                        </a:rPr>
                        <a:t>LOW</a:t>
                      </a:r>
                      <a:endParaRPr lang="ko-KR" altLang="en-US" dirty="0">
                        <a:solidFill>
                          <a:srgbClr val="00B0F0"/>
                        </a:solidFill>
                        <a:latin typeface="Noto Sans CJK KR Medium" pitchFamily="34" charset="-127"/>
                        <a:ea typeface="Noto Sans CJK KR Medium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6" name="오른쪽 화살표 25"/>
          <p:cNvSpPr/>
          <p:nvPr/>
        </p:nvSpPr>
        <p:spPr>
          <a:xfrm>
            <a:off x="9105835" y="3536430"/>
            <a:ext cx="365760" cy="21336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95396" y="3483397"/>
            <a:ext cx="195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 </a:t>
            </a:r>
            <a:r>
              <a:rPr lang="ko-KR" altLang="en-US" dirty="0" err="1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정방향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회전</a:t>
            </a:r>
          </a:p>
        </p:txBody>
      </p:sp>
      <p:sp>
        <p:nvSpPr>
          <p:cNvPr id="29" name="오른쪽 화살표 28"/>
          <p:cNvSpPr/>
          <p:nvPr/>
        </p:nvSpPr>
        <p:spPr>
          <a:xfrm>
            <a:off x="9115995" y="4024110"/>
            <a:ext cx="365760" cy="21336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05556" y="3971077"/>
            <a:ext cx="195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 역방향 회전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9126155" y="4511790"/>
            <a:ext cx="365760" cy="21336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96996" y="4458757"/>
            <a:ext cx="195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 정지</a:t>
            </a:r>
            <a:endParaRPr lang="ko-KR" altLang="en-US" dirty="0">
              <a:solidFill>
                <a:srgbClr val="00B05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9126155" y="4958520"/>
            <a:ext cx="365760" cy="21336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96996" y="4905487"/>
            <a:ext cx="195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 정지</a:t>
            </a:r>
            <a:endParaRPr lang="ko-KR" altLang="en-US" dirty="0">
              <a:solidFill>
                <a:srgbClr val="00B05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49EAB7A-ECEB-4900-B0C6-8BCCEB5FD145}"/>
              </a:ext>
            </a:extLst>
          </p:cNvPr>
          <p:cNvSpPr txBox="1"/>
          <p:nvPr/>
        </p:nvSpPr>
        <p:spPr>
          <a:xfrm>
            <a:off x="8096435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모터드라이버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27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53347" y="5935414"/>
            <a:ext cx="825775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특별한 경우가 아니면 모두 체크되어 있는 상태로 ‘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Next’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버튼을 클릭</a:t>
            </a:r>
          </a:p>
        </p:txBody>
      </p:sp>
      <p:sp>
        <p:nvSpPr>
          <p:cNvPr id="14" name="object 8"/>
          <p:cNvSpPr/>
          <p:nvPr/>
        </p:nvSpPr>
        <p:spPr>
          <a:xfrm>
            <a:off x="2792632" y="1410232"/>
            <a:ext cx="6300000" cy="4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통합개발환경</a:t>
            </a:r>
            <a:r>
              <a:rPr lang="en-US" altLang="ko-KR" dirty="0"/>
              <a:t>(IDE)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610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시리얼 입력을 통해 </a:t>
            </a:r>
            <a:r>
              <a:rPr lang="en-US" altLang="ko-KR" sz="16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DC </a:t>
            </a:r>
            <a:r>
              <a:rPr lang="ko-KR" altLang="en-US" sz="16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 방향 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55667" y="2272942"/>
            <a:ext cx="370714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in1 = A1; </a:t>
            </a:r>
          </a:p>
          <a:p>
            <a:r>
              <a:rPr lang="en-US" altLang="ko-KR" sz="15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in2 = A2; </a:t>
            </a:r>
          </a:p>
          <a:p>
            <a:endParaRPr lang="en-US" altLang="ko-KR" sz="1500" dirty="0">
              <a:solidFill>
                <a:prstClr val="black">
                  <a:lumMod val="85000"/>
                  <a:lumOff val="15000"/>
                </a:prstClr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char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data;</a:t>
            </a:r>
          </a:p>
          <a:p>
            <a:endParaRPr lang="en-US" altLang="ko-KR" sz="1500" dirty="0">
              <a:solidFill>
                <a:prstClr val="black">
                  <a:lumMod val="85000"/>
                  <a:lumOff val="15000"/>
                </a:prstClr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() {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5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(9600);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(in1,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);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(in2,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);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} </a:t>
            </a:r>
            <a:endParaRPr lang="ko-KR" altLang="en-US" sz="1500" dirty="0">
              <a:solidFill>
                <a:prstClr val="black">
                  <a:lumMod val="85000"/>
                  <a:lumOff val="1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037790" y="2272942"/>
            <a:ext cx="0" cy="4158372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23316" y="6136297"/>
            <a:ext cx="3237371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* </a:t>
            </a:r>
            <a:r>
              <a:rPr lang="ko-KR" altLang="en-US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대소문자를 구분해주세요</a:t>
            </a:r>
            <a:r>
              <a:rPr lang="en-US" altLang="ko-KR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</a:p>
        </p:txBody>
      </p:sp>
      <p:sp>
        <p:nvSpPr>
          <p:cNvPr id="20" name="타원 19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3851" y="812800"/>
            <a:ext cx="2493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904121" y="2152266"/>
            <a:ext cx="400938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() {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</a:t>
            </a:r>
            <a:r>
              <a:rPr lang="en-US" altLang="ko-KR" sz="15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5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available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()) {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data =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5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read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();</a:t>
            </a:r>
          </a:p>
          <a:p>
            <a:endParaRPr lang="en-US" altLang="ko-KR" sz="1500" dirty="0">
              <a:solidFill>
                <a:prstClr val="black">
                  <a:lumMod val="85000"/>
                  <a:lumOff val="15000"/>
                </a:prstClr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  </a:t>
            </a:r>
            <a:r>
              <a:rPr lang="en-US" altLang="ko-KR" sz="15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(data ==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'f'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) {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(in1,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); 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(in2,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);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  }</a:t>
            </a:r>
          </a:p>
          <a:p>
            <a:endParaRPr lang="en-US" altLang="ko-KR" sz="1500" dirty="0">
              <a:solidFill>
                <a:prstClr val="black">
                  <a:lumMod val="85000"/>
                  <a:lumOff val="15000"/>
                </a:prstClr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  </a:t>
            </a:r>
            <a:r>
              <a:rPr lang="en-US" altLang="ko-KR" sz="15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(data ==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'b'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) {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(in1,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); 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(in2,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);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  }</a:t>
            </a:r>
          </a:p>
          <a:p>
            <a:endParaRPr lang="en-US" altLang="ko-KR" sz="1500" dirty="0">
              <a:solidFill>
                <a:prstClr val="black">
                  <a:lumMod val="85000"/>
                  <a:lumOff val="15000"/>
                </a:prstClr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sz="15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if 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(data ==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's'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) {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(in1,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);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(in2,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);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   }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  }</a:t>
            </a:r>
          </a:p>
          <a:p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CJK KR Medium" pitchFamily="34" charset="-127"/>
                <a:ea typeface="Noto Sans CJK KR Medium" pitchFamily="34" charset="-127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390CDF0-E2F5-47B2-B496-18593DA827C1}"/>
              </a:ext>
            </a:extLst>
          </p:cNvPr>
          <p:cNvSpPr txBox="1"/>
          <p:nvPr/>
        </p:nvSpPr>
        <p:spPr>
          <a:xfrm>
            <a:off x="8096435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모터드라이버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9382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/>
          <p:cNvSpPr/>
          <p:nvPr/>
        </p:nvSpPr>
        <p:spPr>
          <a:xfrm>
            <a:off x="324089" y="289364"/>
            <a:ext cx="386734" cy="3867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14995" y="231493"/>
            <a:ext cx="94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차례</a:t>
            </a:r>
            <a:endParaRPr lang="en-US" altLang="ko-KR" sz="2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따라하기</a:t>
            </a:r>
            <a:endParaRPr lang="ko-KR" altLang="en-US" sz="24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4228" y="4887055"/>
            <a:ext cx="7155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오렌지보드를 활용해 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라인트레이서</a:t>
            </a:r>
            <a:r>
              <a:rPr lang="en-US" altLang="ko-KR" sz="4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 사용하기 </a:t>
            </a:r>
            <a:endParaRPr lang="en-US" altLang="ko-KR" sz="4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3387" y="5985784"/>
            <a:ext cx="693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라인트레이서에 대해 알아보고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라인트레이서를 활용해 모터를 제어해봅시다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050" name="Picture 2" descr="라인트레이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29" y="289364"/>
            <a:ext cx="3206750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라인트레이서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0" t="21282" r="11773" b="19384"/>
          <a:stretch/>
        </p:blipFill>
        <p:spPr bwMode="auto">
          <a:xfrm>
            <a:off x="6619876" y="680935"/>
            <a:ext cx="3752850" cy="29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7130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7077" y="820465"/>
            <a:ext cx="288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센서란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?</a:t>
            </a:r>
            <a:endParaRPr lang="ko-KR" altLang="en-US" sz="2200" dirty="0">
              <a:solidFill>
                <a:prstClr val="black">
                  <a:lumMod val="65000"/>
                  <a:lumOff val="3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436621" y="5159996"/>
            <a:ext cx="11323255" cy="14024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56872" y="5212748"/>
            <a:ext cx="1119316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 센서란 적외선 센서의 일종으로 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흰색과 검은 색을 판별 해낼 수 있는 센서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입니다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적외선 송신부와 수신부로 구분되어 있으며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송신부에서 송출되는 적외선이 검은색에 반사되어 돌아오는지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돌아오지 않는지를 통해서 검은색과 흰색의 유무를 판별합니다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99" y="1462304"/>
            <a:ext cx="5534025" cy="3489325"/>
          </a:xfrm>
          <a:prstGeom prst="rect">
            <a:avLst/>
          </a:prstGeom>
          <a:ln>
            <a:solidFill>
              <a:srgbClr val="ED7D3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804023" y="1570979"/>
            <a:ext cx="824253" cy="4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07805" y="3255778"/>
            <a:ext cx="14079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713161" y="2054611"/>
            <a:ext cx="0" cy="239060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799261" y="1462304"/>
            <a:ext cx="0" cy="34893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137399" y="1145867"/>
            <a:ext cx="4552010" cy="2132219"/>
            <a:chOff x="7639990" y="1907112"/>
            <a:chExt cx="4552010" cy="2132219"/>
          </a:xfrm>
        </p:grpSpPr>
        <p:pic>
          <p:nvPicPr>
            <p:cNvPr id="1026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00" b="24600"/>
            <a:stretch/>
          </p:blipFill>
          <p:spPr bwMode="auto">
            <a:xfrm>
              <a:off x="7978128" y="1907112"/>
              <a:ext cx="4213872" cy="213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7967967" y="2768000"/>
              <a:ext cx="660400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700" b="1" dirty="0">
                  <a:solidFill>
                    <a:srgbClr val="FF4846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5V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60011" y="2997379"/>
              <a:ext cx="79503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bg2">
                      <a:lumMod val="2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GND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39990" y="3226758"/>
              <a:ext cx="1015053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b="1" dirty="0" err="1">
                  <a:solidFill>
                    <a:srgbClr val="00B05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디지털핀</a:t>
              </a:r>
              <a:endParaRPr lang="en-US" altLang="ko-KR" sz="1700" b="1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260055" y="3486300"/>
              <a:ext cx="467690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X</a:t>
              </a: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872436"/>
              </p:ext>
            </p:extLst>
          </p:nvPr>
        </p:nvGraphicFramePr>
        <p:xfrm>
          <a:off x="7495857" y="3680665"/>
          <a:ext cx="3580760" cy="1219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90380">
                  <a:extLst>
                    <a:ext uri="{9D8B030D-6E8A-4147-A177-3AD203B41FA5}">
                      <a16:colId xmlns:a16="http://schemas.microsoft.com/office/drawing/2014/main" xmlns="" val="1727451291"/>
                    </a:ext>
                  </a:extLst>
                </a:gridCol>
                <a:gridCol w="1790380">
                  <a:extLst>
                    <a:ext uri="{9D8B030D-6E8A-4147-A177-3AD203B41FA5}">
                      <a16:colId xmlns:a16="http://schemas.microsoft.com/office/drawing/2014/main" xmlns="" val="731953302"/>
                    </a:ext>
                  </a:extLst>
                </a:gridCol>
              </a:tblGrid>
              <a:tr h="299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4846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5V</a:t>
                      </a:r>
                      <a:endParaRPr lang="ko-KR" altLang="en-US" sz="1400" b="0" dirty="0">
                        <a:solidFill>
                          <a:srgbClr val="FF4846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8796475"/>
                  </a:ext>
                </a:extLst>
              </a:tr>
              <a:tr h="299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6516499"/>
                  </a:ext>
                </a:extLst>
              </a:tr>
              <a:tr h="299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DO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00B050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디지털핀</a:t>
                      </a:r>
                      <a:endParaRPr lang="ko-KR" altLang="en-US" sz="1400" b="0" dirty="0">
                        <a:solidFill>
                          <a:srgbClr val="00B050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6084041"/>
                  </a:ext>
                </a:extLst>
              </a:tr>
              <a:tr h="299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AO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연결안함</a:t>
                      </a:r>
                      <a:endParaRPr lang="ko-KR" altLang="en-US" sz="1400" b="0" dirty="0">
                        <a:solidFill>
                          <a:schemeClr val="bg2">
                            <a:lumMod val="90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0478934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9475973" y="3255778"/>
            <a:ext cx="14079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23574" y="1570979"/>
            <a:ext cx="824253" cy="4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7DE1DC1-48E3-400B-9035-D5D3E36C5872}"/>
              </a:ext>
            </a:extLst>
          </p:cNvPr>
          <p:cNvSpPr txBox="1"/>
          <p:nvPr/>
        </p:nvSpPr>
        <p:spPr>
          <a:xfrm>
            <a:off x="8067859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활용해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6679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14960" y="812800"/>
            <a:ext cx="2479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하드웨어 연결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9681" y="5534476"/>
            <a:ext cx="406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위 센서는 적외선 </a:t>
            </a:r>
            <a:r>
              <a:rPr lang="en-US" altLang="ko-KR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</a:t>
            </a:r>
            <a:r>
              <a:rPr lang="ko-KR" altLang="en-US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부분이 아래를</a:t>
            </a:r>
            <a:endParaRPr lang="en-US" altLang="ko-KR" sz="1600" dirty="0">
              <a:solidFill>
                <a:srgbClr val="FF0000">
                  <a:alpha val="83000"/>
                </a:srgb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r">
              <a:defRPr/>
            </a:pPr>
            <a:r>
              <a:rPr lang="ko-KR" altLang="en-US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보고 있을 때 기준으로 연결했습니다</a:t>
            </a:r>
            <a:r>
              <a:rPr lang="en-US" altLang="ko-KR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95C4F87-2606-4E2D-BD34-570CF0C4786B}"/>
              </a:ext>
            </a:extLst>
          </p:cNvPr>
          <p:cNvSpPr txBox="1"/>
          <p:nvPr/>
        </p:nvSpPr>
        <p:spPr>
          <a:xfrm>
            <a:off x="8067859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활용해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904DAED-3F35-42BF-97A7-960EB2BC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1" y="1336842"/>
            <a:ext cx="4850572" cy="552115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A0754CFA-1F3B-41AE-9BFC-5E8C167812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51" y="4016944"/>
            <a:ext cx="380766" cy="16095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3A843EF3-E883-4CF5-85D0-39A2373970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57" y="4298576"/>
            <a:ext cx="380766" cy="1609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8D7A502-3B64-454B-9478-D00000246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93" y="4459529"/>
            <a:ext cx="363256" cy="162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338C8F4-CE9D-45AC-8AEF-C031B1897A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90" y="4680201"/>
            <a:ext cx="363256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04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45200" y="1569364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라인트레이서를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통해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감지하기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74193" y="2130093"/>
            <a:ext cx="37071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R = 2;</a:t>
            </a:r>
          </a:p>
          <a:p>
            <a:r>
              <a:rPr lang="en-US" altLang="ko-KR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L = 3;</a:t>
            </a:r>
            <a:endParaRPr lang="en-US" altLang="ko-KR" dirty="0">
              <a:solidFill>
                <a:srgbClr val="00B0F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dirty="0">
              <a:solidFill>
                <a:srgbClr val="00B0F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  </a:t>
            </a:r>
          </a:p>
          <a:p>
            <a:r>
              <a:rPr lang="en-US" altLang="ko-KR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(L)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     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 / 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  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(R)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delay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(200);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  </a:t>
            </a:r>
          </a:p>
        </p:txBody>
      </p:sp>
      <p:sp>
        <p:nvSpPr>
          <p:cNvPr id="20" name="타원 19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53851" y="812800"/>
            <a:ext cx="2493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07E883D-4FBC-4CC4-ABD9-07AD5F531448}"/>
              </a:ext>
            </a:extLst>
          </p:cNvPr>
          <p:cNvSpPr txBox="1"/>
          <p:nvPr/>
        </p:nvSpPr>
        <p:spPr>
          <a:xfrm>
            <a:off x="8067859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활용해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7433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031882" y="2882493"/>
            <a:ext cx="10826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analogRead</a:t>
            </a:r>
            <a:r>
              <a:rPr lang="en-US" altLang="ko-KR" sz="5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                    );</a:t>
            </a:r>
            <a:endParaRPr lang="ko-KR" altLang="en-US" sz="54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405" y="812800"/>
            <a:ext cx="1548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 설명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517176" y="2902711"/>
            <a:ext cx="385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상태를 읽어 올 </a:t>
            </a:r>
            <a:endParaRPr lang="en-US" altLang="ko-KR" sz="2800" dirty="0">
              <a:solidFill>
                <a:srgbClr val="00B05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dirty="0" err="1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아날로그핀의</a:t>
            </a:r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번호 </a:t>
            </a:r>
            <a:endParaRPr lang="en-US" altLang="ko-KR" sz="2800" dirty="0">
              <a:solidFill>
                <a:srgbClr val="00B05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6687" y="4797299"/>
            <a:ext cx="10910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함수에 입력한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아날로그핀의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상태를 읽어옴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en-US" altLang="ko-KR" sz="32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0(LOW)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부터  </a:t>
            </a:r>
            <a:r>
              <a:rPr lang="en-US" altLang="ko-KR" sz="32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1023(HIGH)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까지의 값을 반환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62710C9-47B0-42FC-83C6-C7949BD1F3EF}"/>
              </a:ext>
            </a:extLst>
          </p:cNvPr>
          <p:cNvSpPr txBox="1"/>
          <p:nvPr/>
        </p:nvSpPr>
        <p:spPr>
          <a:xfrm>
            <a:off x="8067859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활용해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44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031882" y="2882493"/>
            <a:ext cx="8217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digitalRead</a:t>
            </a:r>
            <a:r>
              <a:rPr lang="en-US" altLang="ko-KR" sz="5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                    );</a:t>
            </a:r>
            <a:endParaRPr lang="ko-KR" altLang="en-US" sz="5400" dirty="0">
              <a:solidFill>
                <a:srgbClr val="ED7D3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405" y="812800"/>
            <a:ext cx="1548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 설명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36687" y="4608759"/>
            <a:ext cx="10910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pinMode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에서 입력으로 설정한 핀의 상태를 읽어옴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en-US" altLang="ko-KR" sz="32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0(LOW)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또는 </a:t>
            </a:r>
            <a:r>
              <a:rPr lang="en-US" altLang="ko-KR" sz="32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1(HIGH)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반환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71683" y="2916868"/>
            <a:ext cx="385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상태를 읽어 올 </a:t>
            </a:r>
            <a:endParaRPr lang="en-US" altLang="ko-KR" sz="2800" dirty="0">
              <a:solidFill>
                <a:srgbClr val="00B05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dirty="0" err="1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디지털핀의</a:t>
            </a:r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번호</a:t>
            </a:r>
            <a:endParaRPr lang="en-US" altLang="ko-KR" sz="2800" dirty="0">
              <a:solidFill>
                <a:srgbClr val="00B05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7F114A6-4A45-4ECA-82C1-DC608F7C47FD}"/>
              </a:ext>
            </a:extLst>
          </p:cNvPr>
          <p:cNvSpPr txBox="1"/>
          <p:nvPr/>
        </p:nvSpPr>
        <p:spPr>
          <a:xfrm>
            <a:off x="8067859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활용해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0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6720" y="1544320"/>
            <a:ext cx="609600" cy="4378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3200" y="792480"/>
            <a:ext cx="4663440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94359" y="812800"/>
            <a:ext cx="5058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선을 따라가는 자율 </a:t>
            </a:r>
            <a:r>
              <a:rPr lang="ko-KR" altLang="en-US" sz="2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주행차의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원리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02" y="4178297"/>
            <a:ext cx="3349759" cy="2971806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3964621" y="1848384"/>
            <a:ext cx="0" cy="34893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150541" y="1848384"/>
            <a:ext cx="0" cy="34893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108938" y="2316480"/>
            <a:ext cx="1767195" cy="2797084"/>
            <a:chOff x="1251178" y="2571966"/>
            <a:chExt cx="1534160" cy="242824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251178" y="2571966"/>
              <a:ext cx="1534160" cy="2428240"/>
            </a:xfrm>
            <a:prstGeom prst="roundRect">
              <a:avLst>
                <a:gd name="adj" fmla="val 7116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342618" y="2683726"/>
              <a:ext cx="323622" cy="181394"/>
            </a:xfrm>
            <a:prstGeom prst="roundRect">
              <a:avLst>
                <a:gd name="adj" fmla="val 7116"/>
              </a:avLst>
            </a:prstGeom>
            <a:solidFill>
              <a:srgbClr val="00B050">
                <a:alpha val="45000"/>
              </a:srgb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</a:rPr>
                <a:t>L</a:t>
              </a:r>
              <a:endParaRPr lang="ko-KR" altLang="en-US" sz="14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378937" y="2683726"/>
              <a:ext cx="323622" cy="181394"/>
            </a:xfrm>
            <a:prstGeom prst="roundRect">
              <a:avLst>
                <a:gd name="adj" fmla="val 7116"/>
              </a:avLst>
            </a:prstGeom>
            <a:solidFill>
              <a:srgbClr val="00B050">
                <a:alpha val="45000"/>
              </a:srgb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</a:rPr>
                <a:t>R</a:t>
              </a:r>
              <a:endParaRPr lang="ko-KR" altLang="en-US" sz="14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8757" y="2416772"/>
            <a:ext cx="7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88403" y="2416772"/>
            <a:ext cx="7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328221" y="1544320"/>
            <a:ext cx="609600" cy="4378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5174805" y="2316480"/>
            <a:ext cx="1767195" cy="2797084"/>
            <a:chOff x="1251178" y="2571966"/>
            <a:chExt cx="1534160" cy="2428240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1251178" y="2571966"/>
              <a:ext cx="1534160" cy="2428240"/>
            </a:xfrm>
            <a:prstGeom prst="roundRect">
              <a:avLst>
                <a:gd name="adj" fmla="val 7116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342618" y="2683726"/>
              <a:ext cx="323622" cy="181394"/>
            </a:xfrm>
            <a:prstGeom prst="roundRect">
              <a:avLst>
                <a:gd name="adj" fmla="val 7116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</a:rPr>
                <a:t>L</a:t>
              </a:r>
              <a:endParaRPr lang="ko-KR" altLang="en-US" sz="14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378937" y="2683726"/>
              <a:ext cx="323622" cy="181394"/>
            </a:xfrm>
            <a:prstGeom prst="roundRect">
              <a:avLst>
                <a:gd name="adj" fmla="val 7116"/>
              </a:avLst>
            </a:prstGeom>
            <a:solidFill>
              <a:srgbClr val="00B050">
                <a:alpha val="45000"/>
              </a:srgb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</a:rPr>
                <a:t>R</a:t>
              </a:r>
              <a:endParaRPr lang="ko-KR" altLang="en-US" sz="14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554624" y="2416772"/>
            <a:ext cx="7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54270" y="2416772"/>
            <a:ext cx="7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295622" y="1544320"/>
            <a:ext cx="609600" cy="4378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9270719" y="2316480"/>
            <a:ext cx="1767195" cy="2797084"/>
          </a:xfrm>
          <a:prstGeom prst="roundRect">
            <a:avLst>
              <a:gd name="adj" fmla="val 7116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9376049" y="2445216"/>
            <a:ext cx="372779" cy="208947"/>
          </a:xfrm>
          <a:prstGeom prst="roundRect">
            <a:avLst>
              <a:gd name="adj" fmla="val 7116"/>
            </a:avLst>
          </a:prstGeom>
          <a:solidFill>
            <a:srgbClr val="00B050">
              <a:alpha val="45000"/>
            </a:srgb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</a:rPr>
              <a:t>L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0569782" y="2445216"/>
            <a:ext cx="372779" cy="208947"/>
          </a:xfrm>
          <a:prstGeom prst="roundRect">
            <a:avLst>
              <a:gd name="adj" fmla="val 7116"/>
            </a:avLst>
          </a:prstGeom>
          <a:solidFill>
            <a:srgbClr val="FF0000">
              <a:alpha val="45000"/>
            </a:srgb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650538" y="2416772"/>
            <a:ext cx="7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0504" y="2416772"/>
            <a:ext cx="7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</a:t>
            </a:r>
            <a:endParaRPr lang="ko-KR" altLang="en-US" sz="1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>
            <a:off x="399874" y="3733800"/>
            <a:ext cx="453961" cy="1183640"/>
          </a:xfrm>
          <a:prstGeom prst="upArrow">
            <a:avLst/>
          </a:prstGeom>
          <a:solidFill>
            <a:srgbClr val="6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23025" y="4973772"/>
            <a:ext cx="994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6DC3C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직진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041943" y="4973772"/>
            <a:ext cx="121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6DC3C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좌회전</a:t>
            </a:r>
          </a:p>
        </p:txBody>
      </p:sp>
      <p:sp>
        <p:nvSpPr>
          <p:cNvPr id="9" name="위로 구부러진 화살표 8"/>
          <p:cNvSpPr/>
          <p:nvPr/>
        </p:nvSpPr>
        <p:spPr>
          <a:xfrm rot="16200000">
            <a:off x="4167004" y="4033719"/>
            <a:ext cx="1054653" cy="490217"/>
          </a:xfrm>
          <a:prstGeom prst="curvedUpArrow">
            <a:avLst/>
          </a:prstGeom>
          <a:solidFill>
            <a:srgbClr val="6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07422" y="4973772"/>
            <a:ext cx="121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6DC3C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우회전</a:t>
            </a:r>
          </a:p>
        </p:txBody>
      </p:sp>
      <p:sp>
        <p:nvSpPr>
          <p:cNvPr id="77" name="위로 구부러진 화살표 76"/>
          <p:cNvSpPr/>
          <p:nvPr/>
        </p:nvSpPr>
        <p:spPr>
          <a:xfrm rot="16200000" flipV="1">
            <a:off x="8139132" y="4046747"/>
            <a:ext cx="1054653" cy="464160"/>
          </a:xfrm>
          <a:prstGeom prst="curvedUpArrow">
            <a:avLst/>
          </a:prstGeom>
          <a:solidFill>
            <a:srgbClr val="6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1EA5990-A018-432A-A7ED-61A66CF62415}"/>
              </a:ext>
            </a:extLst>
          </p:cNvPr>
          <p:cNvSpPr txBox="1"/>
          <p:nvPr/>
        </p:nvSpPr>
        <p:spPr>
          <a:xfrm>
            <a:off x="8067859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활용해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B5044594-6A29-44C9-8865-697A94983394}"/>
              </a:ext>
            </a:extLst>
          </p:cNvPr>
          <p:cNvGrpSpPr/>
          <p:nvPr/>
        </p:nvGrpSpPr>
        <p:grpSpPr>
          <a:xfrm>
            <a:off x="1108938" y="2334180"/>
            <a:ext cx="1767195" cy="2797084"/>
            <a:chOff x="1251178" y="2571966"/>
            <a:chExt cx="1534160" cy="2428240"/>
          </a:xfrm>
        </p:grpSpPr>
        <p:sp>
          <p:nvSpPr>
            <p:cNvPr id="43" name="모서리가 둥근 직사각형 3">
              <a:extLst>
                <a:ext uri="{FF2B5EF4-FFF2-40B4-BE49-F238E27FC236}">
                  <a16:creationId xmlns:a16="http://schemas.microsoft.com/office/drawing/2014/main" xmlns="" id="{550B8F81-2846-48FF-8ACD-29C6A2E30CB1}"/>
                </a:ext>
              </a:extLst>
            </p:cNvPr>
            <p:cNvSpPr/>
            <p:nvPr/>
          </p:nvSpPr>
          <p:spPr>
            <a:xfrm>
              <a:off x="1251178" y="2571966"/>
              <a:ext cx="1534160" cy="2428240"/>
            </a:xfrm>
            <a:prstGeom prst="roundRect">
              <a:avLst>
                <a:gd name="adj" fmla="val 7116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27">
              <a:extLst>
                <a:ext uri="{FF2B5EF4-FFF2-40B4-BE49-F238E27FC236}">
                  <a16:creationId xmlns:a16="http://schemas.microsoft.com/office/drawing/2014/main" xmlns="" id="{D3A7AD39-0A46-4FFA-82C8-DFCC23C02D30}"/>
                </a:ext>
              </a:extLst>
            </p:cNvPr>
            <p:cNvSpPr/>
            <p:nvPr/>
          </p:nvSpPr>
          <p:spPr>
            <a:xfrm>
              <a:off x="1342618" y="2683726"/>
              <a:ext cx="323622" cy="181394"/>
            </a:xfrm>
            <a:prstGeom prst="roundRect">
              <a:avLst>
                <a:gd name="adj" fmla="val 7116"/>
              </a:avLst>
            </a:prstGeom>
            <a:solidFill>
              <a:srgbClr val="00B050">
                <a:alpha val="45000"/>
              </a:srgb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</a:rPr>
                <a:t>L</a:t>
              </a:r>
              <a:endParaRPr lang="ko-KR" altLang="en-US" sz="14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모서리가 둥근 직사각형 30">
              <a:extLst>
                <a:ext uri="{FF2B5EF4-FFF2-40B4-BE49-F238E27FC236}">
                  <a16:creationId xmlns:a16="http://schemas.microsoft.com/office/drawing/2014/main" xmlns="" id="{36A7C082-FBB4-4E02-B5E1-6291DF4578FE}"/>
                </a:ext>
              </a:extLst>
            </p:cNvPr>
            <p:cNvSpPr/>
            <p:nvPr/>
          </p:nvSpPr>
          <p:spPr>
            <a:xfrm>
              <a:off x="2378937" y="2683726"/>
              <a:ext cx="323622" cy="181394"/>
            </a:xfrm>
            <a:prstGeom prst="roundRect">
              <a:avLst>
                <a:gd name="adj" fmla="val 7116"/>
              </a:avLst>
            </a:prstGeom>
            <a:solidFill>
              <a:srgbClr val="00B050">
                <a:alpha val="45000"/>
              </a:srgb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</a:rPr>
                <a:t>R</a:t>
              </a:r>
              <a:endParaRPr lang="ko-KR" altLang="en-US" sz="14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D33AEA97-D6FC-4A92-945F-1FE9BFC5E70B}"/>
              </a:ext>
            </a:extLst>
          </p:cNvPr>
          <p:cNvSpPr/>
          <p:nvPr/>
        </p:nvSpPr>
        <p:spPr>
          <a:xfrm>
            <a:off x="5328221" y="1562020"/>
            <a:ext cx="609600" cy="4378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E4A66C72-9D02-437E-8F30-78029E69552F}"/>
              </a:ext>
            </a:extLst>
          </p:cNvPr>
          <p:cNvGrpSpPr/>
          <p:nvPr/>
        </p:nvGrpSpPr>
        <p:grpSpPr>
          <a:xfrm>
            <a:off x="5174805" y="2334180"/>
            <a:ext cx="1767195" cy="2797084"/>
            <a:chOff x="1251178" y="2571966"/>
            <a:chExt cx="1534160" cy="2428240"/>
          </a:xfrm>
        </p:grpSpPr>
        <p:sp>
          <p:nvSpPr>
            <p:cNvPr id="48" name="모서리가 둥근 직사각형 58">
              <a:extLst>
                <a:ext uri="{FF2B5EF4-FFF2-40B4-BE49-F238E27FC236}">
                  <a16:creationId xmlns:a16="http://schemas.microsoft.com/office/drawing/2014/main" xmlns="" id="{7E8C3FC1-9C30-42AA-8F05-370B66FEA74E}"/>
                </a:ext>
              </a:extLst>
            </p:cNvPr>
            <p:cNvSpPr/>
            <p:nvPr/>
          </p:nvSpPr>
          <p:spPr>
            <a:xfrm>
              <a:off x="1251178" y="2571966"/>
              <a:ext cx="1534160" cy="2428240"/>
            </a:xfrm>
            <a:prstGeom prst="roundRect">
              <a:avLst>
                <a:gd name="adj" fmla="val 7116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59">
              <a:extLst>
                <a:ext uri="{FF2B5EF4-FFF2-40B4-BE49-F238E27FC236}">
                  <a16:creationId xmlns:a16="http://schemas.microsoft.com/office/drawing/2014/main" xmlns="" id="{68EA57F0-2DFC-4D04-913A-C0AB4A17D094}"/>
                </a:ext>
              </a:extLst>
            </p:cNvPr>
            <p:cNvSpPr/>
            <p:nvPr/>
          </p:nvSpPr>
          <p:spPr>
            <a:xfrm>
              <a:off x="1342618" y="2683726"/>
              <a:ext cx="323622" cy="181394"/>
            </a:xfrm>
            <a:prstGeom prst="roundRect">
              <a:avLst>
                <a:gd name="adj" fmla="val 7116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</a:rPr>
                <a:t>L</a:t>
              </a:r>
              <a:endParaRPr lang="ko-KR" altLang="en-US" sz="14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0" name="모서리가 둥근 직사각형 60">
              <a:extLst>
                <a:ext uri="{FF2B5EF4-FFF2-40B4-BE49-F238E27FC236}">
                  <a16:creationId xmlns:a16="http://schemas.microsoft.com/office/drawing/2014/main" xmlns="" id="{09C9492A-6BF9-406C-893F-EAB0CEB7355D}"/>
                </a:ext>
              </a:extLst>
            </p:cNvPr>
            <p:cNvSpPr/>
            <p:nvPr/>
          </p:nvSpPr>
          <p:spPr>
            <a:xfrm>
              <a:off x="2378937" y="2683726"/>
              <a:ext cx="323622" cy="181394"/>
            </a:xfrm>
            <a:prstGeom prst="roundRect">
              <a:avLst>
                <a:gd name="adj" fmla="val 7116"/>
              </a:avLst>
            </a:prstGeom>
            <a:solidFill>
              <a:srgbClr val="00B050">
                <a:alpha val="45000"/>
              </a:srgb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</a:rPr>
                <a:t>R</a:t>
              </a:r>
              <a:endParaRPr lang="ko-KR" altLang="en-US" sz="14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82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3" grpId="0"/>
      <p:bldP spid="75" grpId="0"/>
      <p:bldP spid="9" grpId="0" animBg="1"/>
      <p:bldP spid="76" grpId="0"/>
      <p:bldP spid="77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라인트레이서를 통해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RC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카 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74193" y="2143173"/>
            <a:ext cx="37071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in1 = 9;</a:t>
            </a:r>
          </a:p>
          <a:p>
            <a:r>
              <a:rPr lang="en-US" altLang="ko-KR" sz="15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in2 = 6;</a:t>
            </a:r>
          </a:p>
          <a:p>
            <a:r>
              <a:rPr lang="en-US" altLang="ko-KR" sz="15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in3 = 10;</a:t>
            </a:r>
          </a:p>
          <a:p>
            <a:r>
              <a:rPr lang="en-US" altLang="ko-KR" sz="15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in4 = 11;</a:t>
            </a:r>
          </a:p>
          <a:p>
            <a:endParaRPr lang="en-US" altLang="ko-KR" sz="1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5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R = 2;</a:t>
            </a:r>
          </a:p>
          <a:p>
            <a:r>
              <a:rPr lang="en-US" altLang="ko-KR" sz="15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L = 3;</a:t>
            </a:r>
          </a:p>
          <a:p>
            <a:endParaRPr lang="en-US" altLang="ko-KR" sz="1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6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6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Lspeed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255;</a:t>
            </a:r>
          </a:p>
          <a:p>
            <a:r>
              <a:rPr lang="en-US" altLang="ko-KR" sz="16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6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Rspeed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255;</a:t>
            </a:r>
            <a:endParaRPr lang="en-US" altLang="ko-KR" sz="1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sz="1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sz="15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5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(L,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INPUT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5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(R,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INPUT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sz="1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99083" y="2198495"/>
            <a:ext cx="0" cy="4158372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53851" y="812800"/>
            <a:ext cx="2493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7858992" y="2198495"/>
            <a:ext cx="0" cy="4158372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249758" y="2143173"/>
            <a:ext cx="370714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sz="15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if 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5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(R) ==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&amp;&amp;       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(L) ==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{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(in1,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(in2,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(in3,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(in4,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Lspeed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endParaRPr lang="en-US" altLang="ko-KR" sz="1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5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sz="15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(R) ==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&amp;&amp;  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(L) ==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{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(in1,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Rspeed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(in2,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(in3,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(in4,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 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287233" y="2143173"/>
            <a:ext cx="37071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5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sz="15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(R) ==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&amp;&amp; 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(L) ==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{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(in1,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Rspeed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(in2,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(in3,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(in4,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Lspeed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endParaRPr lang="en-US" altLang="ko-KR" sz="1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5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sz="15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(R) ==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&amp;&amp; 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(L) == </a:t>
            </a:r>
            <a:r>
              <a:rPr lang="en-US" altLang="ko-KR" sz="15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{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(in1,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Rspeed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(in2,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(in3,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(in4,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Lspeed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88267" y="3173998"/>
            <a:ext cx="819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우회전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481333" y="2876550"/>
            <a:ext cx="2695410" cy="933450"/>
          </a:xfrm>
          <a:prstGeom prst="rect">
            <a:avLst/>
          </a:prstGeom>
          <a:noFill/>
          <a:ln w="28575">
            <a:solidFill>
              <a:srgbClr val="FF4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81333" y="4696424"/>
            <a:ext cx="2695410" cy="933450"/>
          </a:xfrm>
          <a:prstGeom prst="rect">
            <a:avLst/>
          </a:prstGeom>
          <a:noFill/>
          <a:ln w="28575">
            <a:solidFill>
              <a:srgbClr val="FF4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85555" y="4993872"/>
            <a:ext cx="819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좌회전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022804" y="2946568"/>
            <a:ext cx="819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직진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541241" y="2649120"/>
            <a:ext cx="2614439" cy="2748645"/>
            <a:chOff x="8541241" y="2649120"/>
            <a:chExt cx="2262367" cy="2748645"/>
          </a:xfrm>
        </p:grpSpPr>
        <p:sp>
          <p:nvSpPr>
            <p:cNvPr id="33" name="직사각형 32"/>
            <p:cNvSpPr/>
            <p:nvPr/>
          </p:nvSpPr>
          <p:spPr>
            <a:xfrm>
              <a:off x="8541241" y="2649120"/>
              <a:ext cx="2262367" cy="933450"/>
            </a:xfrm>
            <a:prstGeom prst="rect">
              <a:avLst/>
            </a:prstGeom>
            <a:noFill/>
            <a:ln w="28575">
              <a:solidFill>
                <a:srgbClr val="FF4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541241" y="4464315"/>
              <a:ext cx="2262367" cy="933450"/>
            </a:xfrm>
            <a:prstGeom prst="rect">
              <a:avLst/>
            </a:prstGeom>
            <a:noFill/>
            <a:ln w="28575">
              <a:solidFill>
                <a:srgbClr val="FF4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1022804" y="4761763"/>
            <a:ext cx="819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직진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4ABEA78-84B3-483C-9B86-2B983C365644}"/>
              </a:ext>
            </a:extLst>
          </p:cNvPr>
          <p:cNvSpPr txBox="1"/>
          <p:nvPr/>
        </p:nvSpPr>
        <p:spPr>
          <a:xfrm>
            <a:off x="8067859" y="111760"/>
            <a:ext cx="412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활용해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라인트레이서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971A2C-4729-442B-A774-52F66AE57969}"/>
              </a:ext>
            </a:extLst>
          </p:cNvPr>
          <p:cNvSpPr txBox="1"/>
          <p:nvPr/>
        </p:nvSpPr>
        <p:spPr>
          <a:xfrm>
            <a:off x="6664967" y="6412189"/>
            <a:ext cx="51771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위 회로에서 모터를 연결한 뒤 테스트 해봅시다</a:t>
            </a:r>
            <a:r>
              <a:rPr lang="en-US" altLang="ko-KR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60029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/>
          <p:cNvSpPr/>
          <p:nvPr/>
        </p:nvSpPr>
        <p:spPr>
          <a:xfrm>
            <a:off x="324089" y="289364"/>
            <a:ext cx="386734" cy="3867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14995" y="231493"/>
            <a:ext cx="94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차례</a:t>
            </a:r>
            <a:endParaRPr lang="en-US" altLang="ko-KR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따라하기</a:t>
            </a:r>
            <a:endParaRPr lang="ko-KR" altLang="en-US" sz="24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4227" y="4887055"/>
            <a:ext cx="6269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시프트 레지스터</a:t>
            </a:r>
            <a:r>
              <a:rPr lang="en-US" altLang="ko-KR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 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3387" y="6109042"/>
            <a:ext cx="693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시프트 레지스터에 대해 알아보고</a:t>
            </a:r>
            <a:endParaRPr lang="en-US" altLang="ko-KR" sz="14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시프트 레지스터로 여러 개의 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LED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제어해봅시다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9" name="Picture 34" descr="shift register에 대한 이미지 검색결과">
            <a:extLst>
              <a:ext uri="{FF2B5EF4-FFF2-40B4-BE49-F238E27FC236}">
                <a16:creationId xmlns:a16="http://schemas.microsoft.com/office/drawing/2014/main" xmlns="" id="{767C9A81-21EF-4A1A-AD5E-E4A6906B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8" b="10349"/>
          <a:stretch>
            <a:fillRect/>
          </a:stretch>
        </p:blipFill>
        <p:spPr bwMode="auto">
          <a:xfrm>
            <a:off x="4170270" y="1119027"/>
            <a:ext cx="4078806" cy="32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87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3182" y="5925582"/>
            <a:ext cx="825775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특별한 경우가 아니라면 기본 설치 위치에 그대로 두고 ‘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Install’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버튼을 클릭</a:t>
            </a:r>
          </a:p>
        </p:txBody>
      </p:sp>
      <p:sp>
        <p:nvSpPr>
          <p:cNvPr id="15" name="object 8"/>
          <p:cNvSpPr/>
          <p:nvPr/>
        </p:nvSpPr>
        <p:spPr>
          <a:xfrm>
            <a:off x="2782800" y="1400400"/>
            <a:ext cx="6300000" cy="4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통합개발환경</a:t>
            </a:r>
            <a:r>
              <a:rPr lang="en-US" altLang="ko-KR" dirty="0"/>
              <a:t>(IDE)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9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73621" y="812800"/>
            <a:ext cx="25154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시프트 레지스터 란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36621" y="5200282"/>
            <a:ext cx="11323255" cy="127163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73621" y="5203183"/>
            <a:ext cx="11258044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시프트 레지스터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(Shift register)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는 클럭 신호가 들어오면 데이터 신호를 한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칸씩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옆으로 이동시키는 레지스터입니다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시프트 레지스터는 주로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아두이노에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핀이 부족할 경우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핀수를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늘리기 위해 자주 사용됩니다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아두이노에서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자주 사용되는 시프트 레지스터는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3X8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시프트 레지스터로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개의 입력으로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8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개의 출력을 제어합니다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48600" y="111760"/>
            <a:ext cx="4343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시프트 레지스터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2" name="Picture 34" descr="shift register에 대한 이미지 검색결과">
            <a:extLst>
              <a:ext uri="{FF2B5EF4-FFF2-40B4-BE49-F238E27FC236}">
                <a16:creationId xmlns:a16="http://schemas.microsoft.com/office/drawing/2014/main" xmlns="" id="{2A17D2B0-0AE1-410B-9E5D-131E787D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8" b="10349"/>
          <a:stretch>
            <a:fillRect/>
          </a:stretch>
        </p:blipFill>
        <p:spPr bwMode="auto">
          <a:xfrm>
            <a:off x="2164045" y="2145488"/>
            <a:ext cx="3046130" cy="240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http://kocoafab.cc/data/201507231714426896.PNG">
            <a:extLst>
              <a:ext uri="{FF2B5EF4-FFF2-40B4-BE49-F238E27FC236}">
                <a16:creationId xmlns:a16="http://schemas.microsoft.com/office/drawing/2014/main" xmlns="" id="{697D6AD1-433F-4200-ADB3-44E9C1A6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413" y="1377306"/>
            <a:ext cx="3052762" cy="36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5413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60398" y="810472"/>
            <a:ext cx="1717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부품 목록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49838"/>
              </p:ext>
            </p:extLst>
          </p:nvPr>
        </p:nvGraphicFramePr>
        <p:xfrm>
          <a:off x="497840" y="1491826"/>
          <a:ext cx="11074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0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NO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수량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상세설명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아두이노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UNO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시프트 레지스터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SN74HC595N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8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r>
                        <a:rPr lang="en-US" altLang="ko-KR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(R,G,B)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330Ω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저항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18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 이상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230819"/>
              </p:ext>
            </p:extLst>
          </p:nvPr>
        </p:nvGraphicFramePr>
        <p:xfrm>
          <a:off x="477520" y="4082626"/>
          <a:ext cx="11104879" cy="2108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0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466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466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38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295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3533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99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오렌지보드</a:t>
                      </a:r>
                      <a:endParaRPr lang="en-US" altLang="ko-KR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시프트 레지스터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330Ω </a:t>
                      </a:r>
                      <a:r>
                        <a:rPr lang="ko-KR" altLang="en-US" sz="1500" b="1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저항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8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사진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34" y="4824082"/>
            <a:ext cx="1740560" cy="115426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94" y="4858812"/>
            <a:ext cx="1529849" cy="101453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t="13798" r="33087" b="6003"/>
          <a:stretch/>
        </p:blipFill>
        <p:spPr>
          <a:xfrm rot="16200000">
            <a:off x="1753603" y="4656437"/>
            <a:ext cx="847671" cy="1182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B30E9A7-8A59-48CB-A074-B8ED4FDDF8C2}"/>
              </a:ext>
            </a:extLst>
          </p:cNvPr>
          <p:cNvSpPr txBox="1"/>
          <p:nvPr/>
        </p:nvSpPr>
        <p:spPr>
          <a:xfrm>
            <a:off x="7848600" y="111760"/>
            <a:ext cx="4343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시프트 레지스터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5" name="그림 38">
            <a:extLst>
              <a:ext uri="{FF2B5EF4-FFF2-40B4-BE49-F238E27FC236}">
                <a16:creationId xmlns:a16="http://schemas.microsoft.com/office/drawing/2014/main" xmlns="" id="{B325A4D0-3AC5-4B0F-97B6-4CDBB5E389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8" r="21970"/>
          <a:stretch/>
        </p:blipFill>
        <p:spPr bwMode="auto">
          <a:xfrm>
            <a:off x="5143785" y="4760011"/>
            <a:ext cx="1098029" cy="115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68">
            <a:extLst>
              <a:ext uri="{FF2B5EF4-FFF2-40B4-BE49-F238E27FC236}">
                <a16:creationId xmlns:a16="http://schemas.microsoft.com/office/drawing/2014/main" xmlns="" id="{ABCBC88D-6068-4B1F-B659-02CE0E397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92" y="4757330"/>
            <a:ext cx="1676597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4" descr="shift register에 대한 이미지 검색결과">
            <a:extLst>
              <a:ext uri="{FF2B5EF4-FFF2-40B4-BE49-F238E27FC236}">
                <a16:creationId xmlns:a16="http://schemas.microsoft.com/office/drawing/2014/main" xmlns="" id="{28193CFC-6183-40FB-A91F-C3C74FC2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8" b="10349"/>
          <a:stretch>
            <a:fillRect/>
          </a:stretch>
        </p:blipFill>
        <p:spPr bwMode="auto">
          <a:xfrm>
            <a:off x="3112807" y="4663922"/>
            <a:ext cx="1529098" cy="120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2685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6115" y="812800"/>
            <a:ext cx="2496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191ECA-5C6F-4246-8219-E6EC9E3F7339}"/>
              </a:ext>
            </a:extLst>
          </p:cNvPr>
          <p:cNvSpPr txBox="1"/>
          <p:nvPr/>
        </p:nvSpPr>
        <p:spPr>
          <a:xfrm>
            <a:off x="7848600" y="111760"/>
            <a:ext cx="4343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시프트 레지스터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9" name="Picture 33" descr="https://kocoafab.cc/data/150123095717.png">
            <a:extLst>
              <a:ext uri="{FF2B5EF4-FFF2-40B4-BE49-F238E27FC236}">
                <a16:creationId xmlns:a16="http://schemas.microsoft.com/office/drawing/2014/main" xmlns="" id="{568CC5A8-5A65-4EC3-8BD3-1DA2462AC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65" y="1495425"/>
            <a:ext cx="8807663" cy="496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6769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7AB495A-05A6-4A71-A3E4-BA03D7A0A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4C4B6-EB14-4312-A0A5-C273309ABA2E}"/>
              </a:ext>
            </a:extLst>
          </p:cNvPr>
          <p:cNvSpPr txBox="1"/>
          <p:nvPr/>
        </p:nvSpPr>
        <p:spPr>
          <a:xfrm>
            <a:off x="7848600" y="111760"/>
            <a:ext cx="4343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시프트 레지스터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076" name="Picture 4" descr="74hc595 timing diagram에 대한 이미지 검색결과">
            <a:extLst>
              <a:ext uri="{FF2B5EF4-FFF2-40B4-BE49-F238E27FC236}">
                <a16:creationId xmlns:a16="http://schemas.microsoft.com/office/drawing/2014/main" xmlns="" id="{3E10CAEC-0E46-41B2-AEB4-14793AC91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423551"/>
            <a:ext cx="6734174" cy="52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746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4640" y="812800"/>
            <a:ext cx="2479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하드웨어 연결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E78E3B4-4BBB-45CC-B1BB-DE6B97694D63}"/>
              </a:ext>
            </a:extLst>
          </p:cNvPr>
          <p:cNvSpPr txBox="1"/>
          <p:nvPr/>
        </p:nvSpPr>
        <p:spPr>
          <a:xfrm>
            <a:off x="7848600" y="111760"/>
            <a:ext cx="4343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시프트 레지스터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1A9B60F-5F41-42E3-B157-557C2AE4BD9A}"/>
              </a:ext>
            </a:extLst>
          </p:cNvPr>
          <p:cNvGrpSpPr/>
          <p:nvPr/>
        </p:nvGrpSpPr>
        <p:grpSpPr>
          <a:xfrm>
            <a:off x="2868930" y="1419225"/>
            <a:ext cx="6298082" cy="5252500"/>
            <a:chOff x="2144713" y="1514475"/>
            <a:chExt cx="6100762" cy="5087938"/>
          </a:xfrm>
        </p:grpSpPr>
        <p:pic>
          <p:nvPicPr>
            <p:cNvPr id="8" name="그림 5">
              <a:extLst>
                <a:ext uri="{FF2B5EF4-FFF2-40B4-BE49-F238E27FC236}">
                  <a16:creationId xmlns:a16="http://schemas.microsoft.com/office/drawing/2014/main" xmlns="" id="{4DCE118A-9AE3-4CF8-ADA2-0C61CFE4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713" y="1563688"/>
              <a:ext cx="6100762" cy="503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32939DC4-AD9C-43B4-9A4C-B54371DEC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163" y="6200775"/>
              <a:ext cx="360362" cy="16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그림 10">
              <a:extLst>
                <a:ext uri="{FF2B5EF4-FFF2-40B4-BE49-F238E27FC236}">
                  <a16:creationId xmlns:a16="http://schemas.microsoft.com/office/drawing/2014/main" xmlns="" id="{3F6670DE-712D-41C8-8668-4AC292F6E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088" y="6057900"/>
              <a:ext cx="360362" cy="16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12">
              <a:extLst>
                <a:ext uri="{FF2B5EF4-FFF2-40B4-BE49-F238E27FC236}">
                  <a16:creationId xmlns:a16="http://schemas.microsoft.com/office/drawing/2014/main" xmlns="" id="{6B9B741A-FB41-4B01-B467-CD02F5042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1638300"/>
              <a:ext cx="360362" cy="16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14">
              <a:extLst>
                <a:ext uri="{FF2B5EF4-FFF2-40B4-BE49-F238E27FC236}">
                  <a16:creationId xmlns:a16="http://schemas.microsoft.com/office/drawing/2014/main" xmlns="" id="{1F3DE39B-8D4A-468B-B429-D6AAC6F68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638" y="1762125"/>
              <a:ext cx="360362" cy="16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그림 16">
              <a:extLst>
                <a:ext uri="{FF2B5EF4-FFF2-40B4-BE49-F238E27FC236}">
                  <a16:creationId xmlns:a16="http://schemas.microsoft.com/office/drawing/2014/main" xmlns="" id="{E0E2449E-5B82-44DD-9532-723EFAC01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613" y="1514475"/>
              <a:ext cx="360362" cy="16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69143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-137459" y="812800"/>
            <a:ext cx="2199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시프트 레지스터로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한번에 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15264" y="2146449"/>
            <a:ext cx="593318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latch = 2;</a:t>
            </a:r>
          </a:p>
          <a:p>
            <a:r>
              <a:rPr lang="en-US" altLang="ko-KR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clock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 3;</a:t>
            </a:r>
          </a:p>
          <a:p>
            <a:r>
              <a:rPr lang="en-US" altLang="ko-KR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data = 4;</a:t>
            </a:r>
          </a:p>
          <a:p>
            <a:endParaRPr lang="en-US" altLang="ko-KR" dirty="0">
              <a:solidFill>
                <a:srgbClr val="70AD47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setup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(latch,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clock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(data,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loop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(latch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shiftOut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(data,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clock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MSBFIRST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B10101010);</a:t>
            </a:r>
          </a:p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(latch, </a:t>
            </a:r>
            <a:r>
              <a:rPr lang="en-US" altLang="ko-KR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5EC1884-2B1F-476C-9760-9D40642DAFBB}"/>
              </a:ext>
            </a:extLst>
          </p:cNvPr>
          <p:cNvSpPr txBox="1"/>
          <p:nvPr/>
        </p:nvSpPr>
        <p:spPr>
          <a:xfrm>
            <a:off x="7848600" y="111760"/>
            <a:ext cx="4343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시프트 레지스터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943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405" y="812800"/>
            <a:ext cx="1548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 설명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>
            <a:off x="506059" y="3787289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0CE3A6C-AA6B-457E-B5ED-F2FAC54377DE}"/>
              </a:ext>
            </a:extLst>
          </p:cNvPr>
          <p:cNvSpPr/>
          <p:nvPr/>
        </p:nvSpPr>
        <p:spPr>
          <a:xfrm>
            <a:off x="1396257" y="1993960"/>
            <a:ext cx="947342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err="1">
                <a:solidFill>
                  <a:srgbClr val="FF9A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shiftOut</a:t>
            </a:r>
            <a:r>
              <a:rPr lang="en-US" altLang="ko-KR" sz="2800" dirty="0">
                <a:solidFill>
                  <a:srgbClr val="FF9A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 </a:t>
            </a:r>
            <a:r>
              <a:rPr lang="en-US" altLang="ko-KR" sz="2800" dirty="0" err="1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dataPin</a:t>
            </a:r>
            <a:r>
              <a:rPr lang="en-US" altLang="ko-KR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en-US" altLang="ko-KR" sz="2800" dirty="0" err="1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clockPin</a:t>
            </a:r>
            <a:r>
              <a:rPr lang="en-US" altLang="ko-KR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28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시작 위치</a:t>
            </a:r>
            <a:r>
              <a:rPr lang="en-US" altLang="ko-KR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</a:t>
            </a:r>
            <a:r>
              <a:rPr lang="en-US" altLang="ko-KR" sz="2800" dirty="0">
                <a:solidFill>
                  <a:srgbClr val="00B05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2800" dirty="0">
                <a:solidFill>
                  <a:srgbClr val="FF9A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);</a:t>
            </a:r>
          </a:p>
          <a:p>
            <a:pPr algn="ctr"/>
            <a:endParaRPr lang="en-US" altLang="ko-KR" sz="2400" dirty="0">
              <a:solidFill>
                <a:srgbClr val="FF9A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시프트 레지스터 </a:t>
            </a:r>
            <a:r>
              <a:rPr lang="ko-KR" alt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출력값</a:t>
            </a:r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정하기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(MSB, LSB)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08718E4-49D3-492E-8EA1-9D997556290C}"/>
              </a:ext>
            </a:extLst>
          </p:cNvPr>
          <p:cNvSpPr/>
          <p:nvPr/>
        </p:nvSpPr>
        <p:spPr>
          <a:xfrm>
            <a:off x="4343856" y="4386675"/>
            <a:ext cx="357822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rgbClr val="FF9A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 &lt;&lt; </a:t>
            </a:r>
            <a:r>
              <a:rPr lang="en-US" altLang="ko-KR" sz="6000" dirty="0" err="1">
                <a:solidFill>
                  <a:srgbClr val="FF9A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</a:t>
            </a:r>
            <a:endParaRPr lang="en-US" altLang="ko-KR" sz="6000" dirty="0">
              <a:solidFill>
                <a:srgbClr val="FF9A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en-US" altLang="ko-KR" sz="2400" dirty="0">
              <a:solidFill>
                <a:srgbClr val="FF9A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en-US" altLang="ko-KR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</a:t>
            </a:r>
            <a:r>
              <a:rPr lang="ko-KR" altLang="en-US" sz="2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왼쪽으로</a:t>
            </a:r>
            <a:r>
              <a:rPr lang="ko-KR" altLang="en-US" sz="2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2400" dirty="0" err="1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</a:t>
            </a:r>
            <a:r>
              <a:rPr lang="ko-KR" altLang="en-US" sz="24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번</a:t>
            </a:r>
            <a:r>
              <a:rPr lang="ko-KR" altLang="en-US" sz="2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만큼</a:t>
            </a:r>
            <a:r>
              <a:rPr lang="ko-KR" altLang="en-US" sz="2400" dirty="0">
                <a:solidFill>
                  <a:srgbClr val="ED7D3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890EB16-098D-4A54-B49C-2691AFA2E9D1}"/>
              </a:ext>
            </a:extLst>
          </p:cNvPr>
          <p:cNvSpPr txBox="1"/>
          <p:nvPr/>
        </p:nvSpPr>
        <p:spPr>
          <a:xfrm>
            <a:off x="7848600" y="111760"/>
            <a:ext cx="4343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시프트 레지스터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51797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-137459" y="812800"/>
            <a:ext cx="2199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2133" y="1472590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511173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시프트 레지스터로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차례대로 켜기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68960" y="2024709"/>
            <a:ext cx="5291328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latch = 2;</a:t>
            </a:r>
          </a:p>
          <a:p>
            <a:r>
              <a:rPr lang="en-US" altLang="ko-KR" sz="1600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clock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3;</a:t>
            </a:r>
          </a:p>
          <a:p>
            <a:r>
              <a:rPr lang="en-US" altLang="ko-KR" sz="1600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data = 4;</a:t>
            </a:r>
          </a:p>
          <a:p>
            <a:endParaRPr lang="en-US" altLang="ko-KR" sz="1600" dirty="0">
              <a:solidFill>
                <a:srgbClr val="00000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6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6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6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(latch, </a:t>
            </a:r>
            <a:r>
              <a:rPr lang="en-US" altLang="ko-KR" sz="16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6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clock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en-US" altLang="ko-KR" sz="16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6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(data, </a:t>
            </a:r>
            <a:r>
              <a:rPr lang="en-US" altLang="ko-KR" sz="16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r>
              <a:rPr lang="en-US" altLang="ko-KR" sz="16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6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600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sz="1600" dirty="0" err="1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0 ; </a:t>
            </a:r>
            <a:r>
              <a:rPr lang="en-US" altLang="ko-KR" sz="1600" dirty="0" err="1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&lt; 8 ; </a:t>
            </a:r>
            <a:r>
              <a:rPr lang="en-US" altLang="ko-KR" sz="1600" dirty="0" err="1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++)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6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(latch, </a:t>
            </a:r>
            <a:r>
              <a:rPr lang="en-US" altLang="ko-KR" sz="16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6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shiftOut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(data, </a:t>
            </a:r>
            <a:r>
              <a:rPr lang="en-US" altLang="ko-KR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clock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en-US" altLang="ko-KR" sz="16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MSBFIRST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1 &lt;&lt; </a:t>
            </a:r>
            <a:r>
              <a:rPr lang="en-US" altLang="ko-KR" sz="1600" dirty="0" err="1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6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(latch, </a:t>
            </a:r>
            <a:r>
              <a:rPr lang="en-US" altLang="ko-KR" sz="1600" dirty="0">
                <a:solidFill>
                  <a:srgbClr val="5B9B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56B6DB-1D4E-4BC4-80D3-B94BD02366D7}"/>
              </a:ext>
            </a:extLst>
          </p:cNvPr>
          <p:cNvSpPr txBox="1"/>
          <p:nvPr/>
        </p:nvSpPr>
        <p:spPr>
          <a:xfrm>
            <a:off x="7848600" y="111760"/>
            <a:ext cx="4343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시프트 레지스터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5489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0" b="12061"/>
          <a:stretch/>
        </p:blipFill>
        <p:spPr bwMode="auto">
          <a:xfrm>
            <a:off x="3988869" y="409838"/>
            <a:ext cx="4964631" cy="376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324089" y="289364"/>
            <a:ext cx="386734" cy="3867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14995" y="231493"/>
            <a:ext cx="94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차례</a:t>
            </a:r>
            <a:endParaRPr lang="en-US" altLang="ko-KR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따라하기</a:t>
            </a:r>
            <a:endParaRPr lang="ko-KR" altLang="en-US" sz="24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4228" y="4887055"/>
            <a:ext cx="56808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44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en-US" altLang="ko-KR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 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350838" y="4962738"/>
            <a:ext cx="4852" cy="14183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33387" y="6109042"/>
            <a:ext cx="693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도트매트릭스에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대해 알아보고 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8x8 </a:t>
            </a:r>
            <a:r>
              <a:rPr lang="ko-KR" altLang="en-US" sz="14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도트매트릭스를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제어해봅시다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525799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kocoafab.cc/data/1408191059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0" y="1455572"/>
            <a:ext cx="5329349" cy="35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도트 매트릭스 디지털 망 N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439" y="3187596"/>
            <a:ext cx="2841681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kocoafab.cc/data/1408191057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60" y="1446737"/>
            <a:ext cx="2854960" cy="16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도트 매트릭스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97" y="1446737"/>
            <a:ext cx="2859936" cy="16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14959" y="812800"/>
            <a:ext cx="26949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란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36621" y="5502616"/>
            <a:ext cx="11323255" cy="900794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73621" y="5505517"/>
            <a:ext cx="10980204" cy="83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도트 매트릭스는 행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/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열에 여러 개의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매트릭스상으로 배치하고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각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제어함으로써 문자를 표현하는 출력장치이다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선명도가 좋은 장점으로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소형 전광판이나 대형 화면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특정 미술작품 등에 사용된다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28001" y="111760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106" name="Picture 10" descr="dot matrix artist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97" y="3187596"/>
            <a:ext cx="2859936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2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3685" y="5915750"/>
            <a:ext cx="825775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설치 완료 창이 뜨면 ‘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Close’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버튼을 눌러 창을 닫음</a:t>
            </a:r>
          </a:p>
        </p:txBody>
      </p:sp>
      <p:sp>
        <p:nvSpPr>
          <p:cNvPr id="14" name="object 8"/>
          <p:cNvSpPr/>
          <p:nvPr/>
        </p:nvSpPr>
        <p:spPr>
          <a:xfrm>
            <a:off x="2782800" y="1400400"/>
            <a:ext cx="6300000" cy="4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통합개발환경</a:t>
            </a:r>
            <a:r>
              <a:rPr lang="en-US" altLang="ko-KR" dirty="0"/>
              <a:t>(IDE)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000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[아두이노 중급] 6. 8x8 LED Matrix(도트매트릭스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" t="2569" r="5041" b="5897"/>
          <a:stretch/>
        </p:blipFill>
        <p:spPr bwMode="auto">
          <a:xfrm>
            <a:off x="7737476" y="1570934"/>
            <a:ext cx="282892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8x8 도트 매트릭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06" y="1497687"/>
            <a:ext cx="5847313" cy="359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-68498" y="812800"/>
            <a:ext cx="372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원리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1904" y="5405090"/>
            <a:ext cx="11555296" cy="119573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39327" y="5495860"/>
            <a:ext cx="11447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도트 매트릭스 각 </a:t>
            </a:r>
            <a:r>
              <a:rPr lang="ko-KR" altLang="en-US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행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/ 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마다 </a:t>
            </a:r>
            <a:r>
              <a:rPr lang="en-US" altLang="ko-KR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 하나씩 연결되어 있어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5V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0V(GND)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넣어주면 전류가 흐르게 되어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 켜지게 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도트 매트릭스는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 </a:t>
            </a:r>
            <a:r>
              <a:rPr lang="ko-KR" altLang="en-US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어떻게 연결되어 있는지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따라 제어하는 방법이 바뀐다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왼쪽과 오른쪽 회로의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방향 비교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28001" y="111760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6922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4959" y="812800"/>
            <a:ext cx="194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부품 목록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497840" y="1491826"/>
          <a:ext cx="11074400" cy="2146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0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3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NO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수량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상세설명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3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아두이노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UNO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3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도트 매트릭스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max7219, 8x8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3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2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 이상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M/F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477520" y="4082626"/>
          <a:ext cx="11094720" cy="2108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3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944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316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0686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37034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99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오렌지보드</a:t>
                      </a:r>
                      <a:endParaRPr lang="en-US" altLang="ko-KR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도트 매트릭스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8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사진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130" y="4613414"/>
            <a:ext cx="2025494" cy="134322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91" y="4480328"/>
            <a:ext cx="2082549" cy="13810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t="13798" r="33087" b="6003"/>
          <a:stretch/>
        </p:blipFill>
        <p:spPr>
          <a:xfrm rot="16200000">
            <a:off x="2285789" y="4474927"/>
            <a:ext cx="1202987" cy="16788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128001" y="111760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7170" name="Picture 2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36" y="4476628"/>
            <a:ext cx="2102614" cy="15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4074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4640" y="812800"/>
            <a:ext cx="2848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제어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28001" y="111760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F955D2F7-012E-46ED-BFF3-5E774D45B9BC}"/>
              </a:ext>
            </a:extLst>
          </p:cNvPr>
          <p:cNvGrpSpPr/>
          <p:nvPr/>
        </p:nvGrpSpPr>
        <p:grpSpPr>
          <a:xfrm>
            <a:off x="2108200" y="1340280"/>
            <a:ext cx="7774084" cy="5352620"/>
            <a:chOff x="1916015" y="1146426"/>
            <a:chExt cx="8359969" cy="57428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015" y="1189342"/>
              <a:ext cx="8359969" cy="56999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065" y="5575551"/>
              <a:ext cx="432000" cy="19265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40" y="5785102"/>
              <a:ext cx="432000" cy="19265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390" y="1146426"/>
              <a:ext cx="432000" cy="19265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665" y="1536951"/>
              <a:ext cx="432000" cy="19265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840" y="1346451"/>
              <a:ext cx="432000" cy="192658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8753475" y="5038725"/>
              <a:ext cx="990600" cy="180975"/>
            </a:xfrm>
            <a:prstGeom prst="rect">
              <a:avLst/>
            </a:prstGeom>
            <a:solidFill>
              <a:srgbClr val="008D36"/>
            </a:solidFill>
            <a:ln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24895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-137459" y="812800"/>
            <a:ext cx="2199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2133" y="1472590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511173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각각 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68960" y="2126817"/>
            <a:ext cx="52913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</a:t>
            </a:r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en-US" altLang="ko-KR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LedControl.h</a:t>
            </a:r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</a:p>
          <a:p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LedControl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6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LedControl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(12,11,10,1); 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  <a:p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6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shutdown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</a:t>
            </a:r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false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6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setIntensity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(0,8); 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6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clearDisplay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(0); 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28001" y="111760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33966" y="1797790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row=0; row&lt;8; row++)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{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for (</a:t>
            </a:r>
            <a:r>
              <a:rPr lang="en-US" altLang="ko-KR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col=0; col&lt;8; col++)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{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6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setLed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(0,col,row,</a:t>
            </a:r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true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(25); 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  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row=0; row&lt;8; row++)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{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col=0; col&lt;8; col++)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{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6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setLed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(0,col,row,</a:t>
            </a:r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false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(25);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5341558" y="2174111"/>
            <a:ext cx="0" cy="4455289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2153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31859" y="812800"/>
            <a:ext cx="2861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추가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(1/2)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016" y="5905918"/>
            <a:ext cx="953682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700" b="1" dirty="0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스케치</a:t>
            </a:r>
            <a:r>
              <a:rPr lang="en-US" altLang="ko-KR" sz="1700" b="1" dirty="0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–</a:t>
            </a:r>
            <a:r>
              <a:rPr lang="ko-KR" altLang="en-US" sz="1700" b="1" dirty="0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700" b="1" dirty="0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700" b="1" dirty="0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포함하기</a:t>
            </a:r>
            <a:r>
              <a:rPr lang="en-US" altLang="ko-KR" sz="1700" b="1" dirty="0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– [</a:t>
            </a:r>
            <a:r>
              <a:rPr lang="ko-KR" altLang="en-US" sz="1700" b="1" dirty="0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관리</a:t>
            </a:r>
            <a:r>
              <a:rPr lang="en-US" altLang="ko-KR" sz="1700" b="1" dirty="0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..]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선택해줍니다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86"/>
          <a:stretch>
            <a:fillRect/>
          </a:stretch>
        </p:blipFill>
        <p:spPr bwMode="auto">
          <a:xfrm>
            <a:off x="1548334" y="1855009"/>
            <a:ext cx="6405266" cy="341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50"/>
          <a:stretch>
            <a:fillRect/>
          </a:stretch>
        </p:blipFill>
        <p:spPr bwMode="auto">
          <a:xfrm>
            <a:off x="8609631" y="1855009"/>
            <a:ext cx="2186497" cy="351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사각형: 둥근 모서리 4"/>
          <p:cNvSpPr/>
          <p:nvPr/>
        </p:nvSpPr>
        <p:spPr bwMode="auto">
          <a:xfrm>
            <a:off x="2595065" y="4046915"/>
            <a:ext cx="3463653" cy="273235"/>
          </a:xfrm>
          <a:prstGeom prst="roundRect">
            <a:avLst/>
          </a:prstGeom>
          <a:noFill/>
          <a:ln w="38100">
            <a:solidFill>
              <a:srgbClr val="FF484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</p:cNvCxnSpPr>
          <p:nvPr/>
        </p:nvCxnSpPr>
        <p:spPr bwMode="auto">
          <a:xfrm flipV="1">
            <a:off x="6058718" y="2158381"/>
            <a:ext cx="2533448" cy="2025152"/>
          </a:xfrm>
          <a:prstGeom prst="straightConnector1">
            <a:avLst/>
          </a:prstGeom>
          <a:ln w="38100">
            <a:solidFill>
              <a:srgbClr val="FF484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7225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 r="1457" b="2469"/>
          <a:stretch/>
        </p:blipFill>
        <p:spPr>
          <a:xfrm>
            <a:off x="2109536" y="1487423"/>
            <a:ext cx="7972926" cy="414629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31859" y="812800"/>
            <a:ext cx="2861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추가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(2/2)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016" y="5905918"/>
            <a:ext cx="953682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 </a:t>
            </a:r>
            <a:r>
              <a:rPr lang="en-US" altLang="ko-KR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ledcontrol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검색한 후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700" b="1" dirty="0" err="1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LedControl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선택하여 설치해줍니다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09431" y="2111569"/>
            <a:ext cx="7663992" cy="945956"/>
          </a:xfrm>
          <a:prstGeom prst="rect">
            <a:avLst/>
          </a:prstGeom>
          <a:solidFill>
            <a:srgbClr val="FF484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7"/>
          <p:cNvSpPr/>
          <p:nvPr/>
        </p:nvSpPr>
        <p:spPr bwMode="auto">
          <a:xfrm>
            <a:off x="5262405" y="1820603"/>
            <a:ext cx="728819" cy="228342"/>
          </a:xfrm>
          <a:prstGeom prst="roundRect">
            <a:avLst/>
          </a:prstGeom>
          <a:noFill/>
          <a:ln w="57150">
            <a:solidFill>
              <a:srgbClr val="FF4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79302" y="111760"/>
            <a:ext cx="422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온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·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습도 센서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58172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98994" y="1644225"/>
            <a:ext cx="11793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LedControl</a:t>
            </a:r>
            <a:r>
              <a:rPr lang="en-US" altLang="ko-KR" sz="4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매트릭스 객체 이름  </a:t>
            </a:r>
            <a:r>
              <a:rPr lang="en-US" altLang="ko-KR" sz="2000" dirty="0">
                <a:latin typeface="나눔고딕 ExtraBold" pitchFamily="50" charset="-127"/>
                <a:ea typeface="나눔고딕 ExtraBold" pitchFamily="50" charset="-127"/>
              </a:rPr>
              <a:t>=</a:t>
            </a:r>
            <a:r>
              <a:rPr lang="en-US" altLang="ko-KR" sz="20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</a:p>
          <a:p>
            <a:pPr indent="4124325"/>
            <a:r>
              <a:rPr lang="en-US" altLang="ko-KR" sz="36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LED Control</a:t>
            </a:r>
            <a:r>
              <a:rPr lang="ko-KR" altLang="en-US" sz="36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4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data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핀</a:t>
            </a:r>
            <a:r>
              <a:rPr lang="en-US" altLang="ko-KR" sz="2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r>
              <a:rPr lang="en-US" altLang="ko-KR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clock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핀</a:t>
            </a:r>
            <a:r>
              <a:rPr lang="en-US" altLang="ko-KR" sz="2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r>
              <a:rPr lang="en-US" altLang="ko-KR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cs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핀</a:t>
            </a:r>
            <a:r>
              <a:rPr lang="en-US" altLang="ko-KR" sz="2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r>
              <a:rPr lang="en-US" altLang="ko-KR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매트릭스 개수</a:t>
            </a:r>
            <a:r>
              <a:rPr lang="en-US" altLang="ko-KR" sz="4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);</a:t>
            </a:r>
            <a:endParaRPr lang="ko-KR" altLang="en-US" sz="4000" dirty="0">
              <a:solidFill>
                <a:srgbClr val="ED7D3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405" y="812800"/>
            <a:ext cx="1548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 설명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6059" y="3035202"/>
            <a:ext cx="1091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매트릭스 객체 생성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객체 이름은 자유롭게 설정 가능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6059" y="5289032"/>
            <a:ext cx="1091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도트 매트릭스의 밝기를 지정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(0 ~ 15)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568960" y="4026811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6059" y="4513645"/>
            <a:ext cx="11663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4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매트릭스 객체 이름</a:t>
            </a:r>
            <a:r>
              <a:rPr lang="ko-KR" altLang="en-US" sz="16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4400" dirty="0" err="1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setIntensity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(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매트릭스 번호 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밝기 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);</a:t>
            </a:r>
            <a:endParaRPr lang="ko-KR" altLang="en-US" sz="4400" dirty="0">
              <a:solidFill>
                <a:srgbClr val="ED7D3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28001" y="111760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44700" y="6463239"/>
            <a:ext cx="10125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*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매트릭스 번호는 여러 개의 도트 매트릭스를 연결했을 때 구별을 위해 매기는 번호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번 부터 시작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60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898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08405" y="812800"/>
            <a:ext cx="1548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 설명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6059" y="2335988"/>
            <a:ext cx="1091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매트릭스의 모든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LED OFF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6059" y="4125484"/>
            <a:ext cx="1091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도트 매트릭스 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한 행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LED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를 제어</a:t>
            </a:r>
            <a:endParaRPr lang="ko-KR" altLang="en-US" sz="200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6059" y="5944458"/>
            <a:ext cx="1091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도트 매트릭스  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한 열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LED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를 제어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06059" y="3058887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6059" y="4841389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2417" y="5024975"/>
            <a:ext cx="11341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매트릭스 객체 이름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4400" dirty="0" err="1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setColumn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(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매트릭스 번호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,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출력할 열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,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);</a:t>
            </a:r>
            <a:endParaRPr lang="ko-KR" altLang="en-US" sz="4400" dirty="0">
              <a:solidFill>
                <a:srgbClr val="ED7D3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28001" y="111760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9785" y="1377619"/>
            <a:ext cx="11102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4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매트릭스 객체 이름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.</a:t>
            </a:r>
            <a:r>
              <a:rPr lang="en-US" altLang="ko-KR" sz="4400" dirty="0" err="1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clearDisplay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(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매트릭스 번호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);</a:t>
            </a:r>
            <a:endParaRPr lang="ko-KR" altLang="en-US" sz="4400" dirty="0">
              <a:solidFill>
                <a:srgbClr val="ED7D3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488" y="3150339"/>
            <a:ext cx="10825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4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매트릭스 객체 이름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.</a:t>
            </a:r>
            <a:r>
              <a:rPr lang="en-US" altLang="ko-KR" sz="4400" dirty="0" err="1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setRow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(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매트릭스 번호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,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출력할 행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,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);</a:t>
            </a:r>
            <a:endParaRPr lang="ko-KR" altLang="en-US" sz="4400" dirty="0">
              <a:solidFill>
                <a:srgbClr val="ED7D3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30557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08405" y="812800"/>
            <a:ext cx="1548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 설명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6059" y="2640560"/>
            <a:ext cx="1091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해당 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열에 있는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LED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를 제어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(true = LED On, false = LED Off)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28001" y="111760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4960" y="1682191"/>
            <a:ext cx="11746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0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매트릭스 객체 이름</a:t>
            </a:r>
            <a:r>
              <a:rPr lang="en-US" altLang="ko-KR" sz="4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.</a:t>
            </a:r>
            <a:r>
              <a:rPr lang="en-US" altLang="ko-KR" sz="4000" dirty="0" err="1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setLed</a:t>
            </a:r>
            <a:r>
              <a:rPr lang="en-US" altLang="ko-KR" sz="4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( 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매트릭스 번호</a:t>
            </a:r>
            <a:r>
              <a:rPr lang="en-US" altLang="ko-KR" sz="4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, 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출력할 열</a:t>
            </a:r>
            <a:r>
              <a:rPr lang="en-US" altLang="ko-KR" sz="4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, 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출력할 행 </a:t>
            </a:r>
            <a:r>
              <a:rPr lang="en-US" altLang="ko-KR" sz="4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상태</a:t>
            </a:r>
            <a:r>
              <a:rPr lang="ko-KR" altLang="en-US" sz="4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40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);</a:t>
            </a:r>
            <a:endParaRPr lang="ko-KR" altLang="en-US" sz="4000" dirty="0">
              <a:solidFill>
                <a:srgbClr val="ED7D3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6059" y="4508224"/>
            <a:ext cx="11489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4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매트릭스 객체 이름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.shutdown(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매트릭스 번호 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40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모드</a:t>
            </a:r>
            <a:r>
              <a:rPr lang="en-US" altLang="ko-KR" sz="4400" dirty="0">
                <a:solidFill>
                  <a:srgbClr val="ED7D31"/>
                </a:solidFill>
                <a:latin typeface="나눔고딕 ExtraBold" pitchFamily="50" charset="-127"/>
                <a:ea typeface="나눔고딕 ExtraBold" pitchFamily="50" charset="-127"/>
              </a:rPr>
              <a:t> );</a:t>
            </a:r>
            <a:endParaRPr lang="ko-KR" altLang="en-US" sz="4400" dirty="0">
              <a:solidFill>
                <a:srgbClr val="ED7D3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6059" y="5322752"/>
            <a:ext cx="1091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매트릭스의 절전 모드를 세팅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sz="2000" dirty="0"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true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=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절전모드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false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=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정상 모드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506059" y="3826621"/>
            <a:ext cx="11253819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21157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-137459" y="812800"/>
            <a:ext cx="2199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도트매트릭스에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문자 표현하기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(1/2)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5264" y="2070249"/>
            <a:ext cx="47955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include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en-US" altLang="ko-KR" sz="1400" dirty="0" err="1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LedControl.h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 </a:t>
            </a: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LedControl</a:t>
            </a:r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</a:t>
            </a:r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LedControl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(12, 11, 10, 1);</a:t>
            </a: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byte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k[8] = 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B01000100,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B01001000,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B01010000,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B01100000,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B01010000,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B01001000,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B01000100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};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54240" y="2070249"/>
            <a:ext cx="402742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byte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o[8] = 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B00010000,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B00101000,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B01000100,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B01000100,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B01000100,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B00101000,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B00010000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};</a:t>
            </a:r>
          </a:p>
          <a:p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byte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c[8] = 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B00011100,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B00100000,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B00100000,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B00011100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};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683018" y="2174111"/>
            <a:ext cx="0" cy="4455289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28001" y="111760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571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3181" y="5915750"/>
            <a:ext cx="825775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Arduino </a:t>
            </a:r>
            <a:r>
              <a:rPr lang="en-US" altLang="ko-KR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srl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”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소프트웨어는 항상 신뢰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체크를 한 뒤 ‘설치’ 버튼을 클릭</a:t>
            </a:r>
          </a:p>
        </p:txBody>
      </p:sp>
      <p:sp>
        <p:nvSpPr>
          <p:cNvPr id="15" name="object 8"/>
          <p:cNvSpPr/>
          <p:nvPr/>
        </p:nvSpPr>
        <p:spPr>
          <a:xfrm>
            <a:off x="2782800" y="1400400"/>
            <a:ext cx="6300000" cy="4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통합개발환경</a:t>
            </a:r>
            <a:r>
              <a:rPr lang="en-US" altLang="ko-KR" dirty="0"/>
              <a:t>(IDE)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034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5588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-137459" y="812800"/>
            <a:ext cx="2199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9" y="62068"/>
            <a:ext cx="1490281" cy="44291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도트매트릭스에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문자 표현하기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(2/2)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1784" y="2037712"/>
            <a:ext cx="402742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byte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a[8] = 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B00000000,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B00111000,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B01000100,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B01000100,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B01000100,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B01000110,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B00111001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};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ko-KR" altLang="en-US" sz="1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shutdown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 </a:t>
            </a:r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false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setIntensity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 8);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clearDisplay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sz="1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0;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&lt; 8;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++){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setRow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k[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delay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89586" y="2070249"/>
            <a:ext cx="25582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0;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&lt; 8;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++){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setRow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o[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0;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&lt; 8;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++){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setRow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c[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0;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&lt; 8;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++){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setRow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o[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0;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&lt; 8;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++){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setRow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a[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512330" y="2174111"/>
            <a:ext cx="0" cy="4455289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28001" y="111760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도트매트릭스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0816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/>
          <p:cNvSpPr/>
          <p:nvPr/>
        </p:nvSpPr>
        <p:spPr>
          <a:xfrm>
            <a:off x="324089" y="289364"/>
            <a:ext cx="386734" cy="3867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4995" y="231493"/>
            <a:ext cx="94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차례</a:t>
            </a:r>
            <a:endParaRPr lang="en-US" altLang="ko-KR" sz="28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따라하기</a:t>
            </a:r>
            <a:endParaRPr lang="ko-KR" altLang="en-US" sz="2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4228" y="4887055"/>
            <a:ext cx="5218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</a:t>
            </a:r>
            <a:r>
              <a:rPr lang="en-US" altLang="ko-KR" sz="20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20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활용해 </a:t>
            </a:r>
            <a:endParaRPr lang="en-US" altLang="ko-KR" sz="2000" dirty="0">
              <a:solidFill>
                <a:prstClr val="whit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44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en-US" altLang="ko-KR" sz="44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4400" dirty="0">
                <a:solidFill>
                  <a:prstClr val="whit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 </a:t>
            </a:r>
            <a:endParaRPr lang="en-US" altLang="ko-KR" sz="4400" dirty="0">
              <a:solidFill>
                <a:prstClr val="whit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1" name="직선 연결선 30"/>
          <p:cNvCxnSpPr>
            <a:cxnSpLocks/>
          </p:cNvCxnSpPr>
          <p:nvPr/>
        </p:nvCxnSpPr>
        <p:spPr>
          <a:xfrm>
            <a:off x="4350838" y="4962738"/>
            <a:ext cx="0" cy="15650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33387" y="6109042"/>
            <a:ext cx="693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블루투스에 대해 알아보고 스마트폰과 연결하여</a:t>
            </a:r>
            <a:endParaRPr lang="en-US" altLang="ko-KR" sz="1400" dirty="0">
              <a:solidFill>
                <a:prstClr val="white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오렌지보드 </a:t>
            </a:r>
            <a:r>
              <a:rPr lang="en-US" altLang="ko-KR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BLE</a:t>
            </a:r>
            <a:r>
              <a:rPr lang="ko-KR" altLang="en-US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제어해봅시다</a:t>
            </a:r>
            <a:r>
              <a:rPr lang="en-US" altLang="ko-KR" sz="1400" dirty="0">
                <a:solidFill>
                  <a:prstClr val="whit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1F5D5D46-3720-4E14-9279-9640C6472B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0711" r="8728" b="11116"/>
          <a:stretch/>
        </p:blipFill>
        <p:spPr>
          <a:xfrm>
            <a:off x="6292388" y="920996"/>
            <a:ext cx="3649000" cy="2563515"/>
          </a:xfrm>
          <a:prstGeom prst="rect">
            <a:avLst/>
          </a:prstGeom>
        </p:spPr>
      </p:pic>
      <p:pic>
        <p:nvPicPr>
          <p:cNvPr id="22" name="Picture 2" descr="https://lh6.ggpht.com/Rbs1RmE1nmypZZHUzNKOmtouyfVrlnpRvSLdeK8fhu3cDTh-MJ-CYm8kmcO7ohZIrLgx=w300">
            <a:extLst>
              <a:ext uri="{FF2B5EF4-FFF2-40B4-BE49-F238E27FC236}">
                <a16:creationId xmlns:a16="http://schemas.microsoft.com/office/drawing/2014/main" xmlns="" id="{1279B3B9-F1A1-464E-9EBB-BFA7BA04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799" y="1227138"/>
            <a:ext cx="1968500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1A3F9DC6-8DEA-46A5-BA87-A5EE5E667D22}"/>
              </a:ext>
            </a:extLst>
          </p:cNvPr>
          <p:cNvSpPr/>
          <p:nvPr/>
        </p:nvSpPr>
        <p:spPr>
          <a:xfrm>
            <a:off x="5306111" y="2124075"/>
            <a:ext cx="112713" cy="1111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4F4E26E9-439D-4D4E-98EE-FB079066F8DF}"/>
              </a:ext>
            </a:extLst>
          </p:cNvPr>
          <p:cNvSpPr/>
          <p:nvPr/>
        </p:nvSpPr>
        <p:spPr>
          <a:xfrm>
            <a:off x="5626786" y="2124075"/>
            <a:ext cx="111125" cy="1111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46EBD235-EDBD-4581-9588-B5417B3CE180}"/>
              </a:ext>
            </a:extLst>
          </p:cNvPr>
          <p:cNvSpPr/>
          <p:nvPr/>
        </p:nvSpPr>
        <p:spPr>
          <a:xfrm>
            <a:off x="5939524" y="2124075"/>
            <a:ext cx="111125" cy="1111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26880EF7-F573-464D-91FE-9DD6B1904183}"/>
              </a:ext>
            </a:extLst>
          </p:cNvPr>
          <p:cNvSpPr/>
          <p:nvPr/>
        </p:nvSpPr>
        <p:spPr>
          <a:xfrm>
            <a:off x="6241149" y="2124075"/>
            <a:ext cx="111125" cy="1111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4282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260" y="821689"/>
            <a:ext cx="2184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란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36621" y="5200282"/>
            <a:ext cx="11323255" cy="127163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8960" y="5187729"/>
            <a:ext cx="11014259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블루투스는 휴대폰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노트북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이어폰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헤드폰 등의 휴대기기를 서로 연결해 정보를 교환하는 근거리 무선 기술 표준을 뜻한다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주로 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10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미터 안팎의 초단거리에서 저전력 무선 연결이 필요할 때 쓰인다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블루투스는 기기 간 마스터와 </a:t>
            </a:r>
            <a:r>
              <a:rPr lang="ko-KR" altLang="en-US" sz="1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슬레이브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구성으로 연결되어 있는데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통신은 마스터와 </a:t>
            </a:r>
            <a:r>
              <a:rPr lang="ko-KR" altLang="en-US" sz="1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슬레이브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간 통신만 가능하다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0482" name="Picture 2" descr="http://www.kocoafab.cc/data/14081909523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4"/>
          <a:stretch/>
        </p:blipFill>
        <p:spPr bwMode="auto">
          <a:xfrm>
            <a:off x="411875" y="1456692"/>
            <a:ext cx="5344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2" name="Picture 2" descr="http://cfile10.uf.tistory.com/image/2304D33D55CA413C25CFF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527" y="1439242"/>
            <a:ext cx="2860810" cy="15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http://image.zdnet.co.kr/2014/07/16/mAoqKbNQh0PPfWeTEKv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766" y="1403630"/>
            <a:ext cx="2664337" cy="15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6" name="Picture 6" descr="https://i.ytimg.com/vi/klrDAzK0jKY/maxresdefaul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72" y="3194061"/>
            <a:ext cx="2835200" cy="17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8" name="Picture 8" descr="https://encrypted-tbn3.gstatic.com/images?q=tbn:ANd9GcTyExC_bVf_A1t9_xhe2AdrsXux0Wjq3DWjAZ53IT605TFEMwAcy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829" y="3213441"/>
            <a:ext cx="2755274" cy="17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0B5C25C-CDA4-42F1-B437-BA9A7FBFD674}"/>
              </a:ext>
            </a:extLst>
          </p:cNvPr>
          <p:cNvSpPr txBox="1"/>
          <p:nvPr/>
        </p:nvSpPr>
        <p:spPr>
          <a:xfrm>
            <a:off x="7444038" y="111760"/>
            <a:ext cx="462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활용해 블루투스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4108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-114300" y="833068"/>
            <a:ext cx="2199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707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와 데이터 통신하기</a:t>
            </a:r>
            <a:endParaRPr lang="en-US" altLang="ko-KR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2430" y="216863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&lt;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SoftwareSerial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SoftwareSerial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(4, 5);   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  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available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())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read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available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())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read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61" y="6128581"/>
            <a:ext cx="3237371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* </a:t>
            </a:r>
            <a:r>
              <a:rPr lang="ko-KR" altLang="en-US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대소문자를 구분해주세요</a:t>
            </a:r>
            <a:r>
              <a:rPr lang="en-US" altLang="ko-KR" sz="16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6885C18-6630-49C8-86E5-5FCA92D4FAE2}"/>
              </a:ext>
            </a:extLst>
          </p:cNvPr>
          <p:cNvSpPr txBox="1"/>
          <p:nvPr/>
        </p:nvSpPr>
        <p:spPr>
          <a:xfrm>
            <a:off x="7444038" y="111760"/>
            <a:ext cx="462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활용해 블루투스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5315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418" y="820368"/>
            <a:ext cx="3738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모듈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이름 변경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34372" y="5265296"/>
            <a:ext cx="11323255" cy="1413061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9435" y="5352673"/>
            <a:ext cx="11377155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시리얼 모니터 창을 켜신 후 통신 속도를 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9600 baud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으로 빨간색 박스부분을 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‘</a:t>
            </a:r>
            <a:r>
              <a:rPr lang="ko-KR" altLang="en-US" sz="17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캐리지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리턴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’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으로 바꾼 후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입력 칸에 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‘</a:t>
            </a:r>
            <a:r>
              <a:rPr lang="en-US" altLang="ko-KR" sz="17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RES**D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’ 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입력해 줍니다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입력 후 위 사진과 같이 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Input Your </a:t>
            </a:r>
            <a:r>
              <a:rPr lang="en-US" altLang="ko-KR" sz="1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Dvice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Name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출력되면 이름을 변경할 준비가 </a:t>
            </a:r>
            <a:endParaRPr lang="en-US" altLang="ko-KR" sz="1700" dirty="0"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완료된 것 입니다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3DD0A2E-1506-482D-AED9-AC31604DC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1" y="1408815"/>
            <a:ext cx="5426697" cy="36494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E68FB1E-AF1D-4AE7-B371-6515A23E003C}"/>
              </a:ext>
            </a:extLst>
          </p:cNvPr>
          <p:cNvSpPr/>
          <p:nvPr/>
        </p:nvSpPr>
        <p:spPr>
          <a:xfrm>
            <a:off x="668805" y="1615842"/>
            <a:ext cx="750253" cy="187325"/>
          </a:xfrm>
          <a:prstGeom prst="rect">
            <a:avLst/>
          </a:prstGeom>
          <a:noFill/>
          <a:ln w="317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730F3FA-23CA-4825-B0CA-D4C687049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08" y="1408815"/>
            <a:ext cx="5426697" cy="36494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7B8E825-F73B-4E94-B789-91AC5B882DF3}"/>
              </a:ext>
            </a:extLst>
          </p:cNvPr>
          <p:cNvSpPr/>
          <p:nvPr/>
        </p:nvSpPr>
        <p:spPr>
          <a:xfrm>
            <a:off x="6158779" y="2077755"/>
            <a:ext cx="1024446" cy="297800"/>
          </a:xfrm>
          <a:prstGeom prst="rect">
            <a:avLst/>
          </a:prstGeom>
          <a:noFill/>
          <a:ln w="317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0D5684E-E288-42BC-9F9F-F00C2934DF18}"/>
              </a:ext>
            </a:extLst>
          </p:cNvPr>
          <p:cNvSpPr txBox="1"/>
          <p:nvPr/>
        </p:nvSpPr>
        <p:spPr>
          <a:xfrm>
            <a:off x="7444038" y="111760"/>
            <a:ext cx="462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활용해 블루투스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C225AFA2-FA6C-4B77-8A0D-464B3DD1DE68}"/>
              </a:ext>
            </a:extLst>
          </p:cNvPr>
          <p:cNvSpPr/>
          <p:nvPr/>
        </p:nvSpPr>
        <p:spPr>
          <a:xfrm>
            <a:off x="4445000" y="4724400"/>
            <a:ext cx="838200" cy="3338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354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34372" y="5265297"/>
            <a:ext cx="11323255" cy="1072004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9435" y="5386465"/>
            <a:ext cx="1137715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초 후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오렌지보드 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리셋 버튼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 누른 후 시리얼 입력창을 통해 바꾸고자 하는 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디바이스의 이름을 전송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합니다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위 사진과 같이 </a:t>
            </a:r>
            <a:r>
              <a:rPr lang="en-US" altLang="ko-KR" sz="1700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 -&gt; Console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이라고 출력되면 오렌지보드 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디바이스 이름 변경이 완료된 것입니다</a:t>
            </a:r>
            <a:r>
              <a:rPr lang="en-US" altLang="ko-KR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C84B6B6-64CB-4A5F-AEA4-A018C1FF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39" y="1389212"/>
            <a:ext cx="5524739" cy="3715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F102F55A-EE17-4007-900F-AA2F96C41B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7" t="32731" r="12411" b="32476"/>
          <a:stretch/>
        </p:blipFill>
        <p:spPr>
          <a:xfrm>
            <a:off x="5242708" y="2517547"/>
            <a:ext cx="3146258" cy="218493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0975DD7-AA80-451B-A4F7-3D148D6DC82A}"/>
              </a:ext>
            </a:extLst>
          </p:cNvPr>
          <p:cNvSpPr/>
          <p:nvPr/>
        </p:nvSpPr>
        <p:spPr>
          <a:xfrm>
            <a:off x="6994689" y="2894031"/>
            <a:ext cx="886119" cy="886119"/>
          </a:xfrm>
          <a:prstGeom prst="ellipse">
            <a:avLst/>
          </a:prstGeom>
          <a:noFill/>
          <a:ln w="38100">
            <a:solidFill>
              <a:srgbClr val="E94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E65A513-C450-486A-BDD9-FEE7EF028F88}"/>
              </a:ext>
            </a:extLst>
          </p:cNvPr>
          <p:cNvSpPr txBox="1"/>
          <p:nvPr/>
        </p:nvSpPr>
        <p:spPr>
          <a:xfrm>
            <a:off x="6815837" y="2484190"/>
            <a:ext cx="116725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 err="1">
                <a:solidFill>
                  <a:srgbClr val="E9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리셋</a:t>
            </a:r>
            <a:r>
              <a:rPr lang="ko-KR" altLang="en-US" sz="1700" dirty="0">
                <a:solidFill>
                  <a:srgbClr val="E9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버튼</a:t>
            </a:r>
            <a:endParaRPr lang="en-US" altLang="ko-KR" sz="1700" dirty="0">
              <a:solidFill>
                <a:srgbClr val="E9484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1E17D85-8584-4C39-8BF2-DFCB45A601CF}"/>
              </a:ext>
            </a:extLst>
          </p:cNvPr>
          <p:cNvSpPr txBox="1"/>
          <p:nvPr/>
        </p:nvSpPr>
        <p:spPr>
          <a:xfrm>
            <a:off x="7444038" y="111760"/>
            <a:ext cx="462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활용해 블루투스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CF5F1F9-83BB-44AF-BD5A-6CAE19910534}"/>
              </a:ext>
            </a:extLst>
          </p:cNvPr>
          <p:cNvSpPr txBox="1"/>
          <p:nvPr/>
        </p:nvSpPr>
        <p:spPr>
          <a:xfrm>
            <a:off x="235418" y="820368"/>
            <a:ext cx="3738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모듈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이름 변경</a:t>
            </a:r>
          </a:p>
        </p:txBody>
      </p:sp>
    </p:spTree>
    <p:extLst>
      <p:ext uri="{BB962C8B-B14F-4D97-AF65-F5344CB8AC3E}">
        <p14:creationId xmlns:p14="http://schemas.microsoft.com/office/powerpoint/2010/main" val="41916734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-138113" y="812800"/>
            <a:ext cx="2200276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통신</a:t>
            </a:r>
          </a:p>
        </p:txBody>
      </p:sp>
      <p:sp>
        <p:nvSpPr>
          <p:cNvPr id="24" name="타원 23"/>
          <p:cNvSpPr/>
          <p:nvPr/>
        </p:nvSpPr>
        <p:spPr>
          <a:xfrm>
            <a:off x="314325" y="895350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0662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4148138"/>
            <a:ext cx="33496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12" y="1736640"/>
            <a:ext cx="9485715" cy="4590477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 rot="19751963">
            <a:off x="1717149" y="1263668"/>
            <a:ext cx="3644784" cy="529664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763263" y="3044418"/>
            <a:ext cx="1939195" cy="1263192"/>
            <a:chOff x="4763263" y="2875175"/>
            <a:chExt cx="1939195" cy="1263192"/>
          </a:xfrm>
        </p:grpSpPr>
        <p:sp>
          <p:nvSpPr>
            <p:cNvPr id="12" name="자유형 11"/>
            <p:cNvSpPr/>
            <p:nvPr/>
          </p:nvSpPr>
          <p:spPr>
            <a:xfrm>
              <a:off x="4996206" y="2875175"/>
              <a:ext cx="1706252" cy="1263192"/>
            </a:xfrm>
            <a:custGeom>
              <a:avLst/>
              <a:gdLst>
                <a:gd name="connsiteX0" fmla="*/ 1706252 w 1706252"/>
                <a:gd name="connsiteY0" fmla="*/ 0 h 1263192"/>
                <a:gd name="connsiteX1" fmla="*/ 584462 w 1706252"/>
                <a:gd name="connsiteY1" fmla="*/ 226244 h 1263192"/>
                <a:gd name="connsiteX2" fmla="*/ 0 w 1706252"/>
                <a:gd name="connsiteY2" fmla="*/ 1263192 h 126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6252" h="1263192">
                  <a:moveTo>
                    <a:pt x="1706252" y="0"/>
                  </a:moveTo>
                  <a:cubicBezTo>
                    <a:pt x="1287544" y="7856"/>
                    <a:pt x="868837" y="15712"/>
                    <a:pt x="584462" y="226244"/>
                  </a:cubicBezTo>
                  <a:cubicBezTo>
                    <a:pt x="300087" y="436776"/>
                    <a:pt x="150043" y="849984"/>
                    <a:pt x="0" y="1263192"/>
                  </a:cubicBezTo>
                </a:path>
              </a:pathLst>
            </a:custGeom>
            <a:ln w="22225">
              <a:solidFill>
                <a:srgbClr val="00B05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63263" y="3001092"/>
              <a:ext cx="16186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600" dirty="0" err="1">
                  <a:solidFill>
                    <a:srgbClr val="00B050">
                      <a:alpha val="83000"/>
                    </a:srgb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BTSerial.write</a:t>
              </a:r>
              <a:endParaRPr lang="en-US" altLang="ko-KR" sz="1600" dirty="0">
                <a:solidFill>
                  <a:srgbClr val="00B05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607846" y="3833080"/>
            <a:ext cx="1943051" cy="1263192"/>
            <a:chOff x="5607846" y="3663837"/>
            <a:chExt cx="1943051" cy="1263192"/>
          </a:xfrm>
        </p:grpSpPr>
        <p:sp>
          <p:nvSpPr>
            <p:cNvPr id="26" name="자유형 25"/>
            <p:cNvSpPr/>
            <p:nvPr/>
          </p:nvSpPr>
          <p:spPr>
            <a:xfrm rot="10800000">
              <a:off x="5607846" y="3663837"/>
              <a:ext cx="1706252" cy="1263192"/>
            </a:xfrm>
            <a:custGeom>
              <a:avLst/>
              <a:gdLst>
                <a:gd name="connsiteX0" fmla="*/ 1706252 w 1706252"/>
                <a:gd name="connsiteY0" fmla="*/ 0 h 1263192"/>
                <a:gd name="connsiteX1" fmla="*/ 584462 w 1706252"/>
                <a:gd name="connsiteY1" fmla="*/ 226244 h 1263192"/>
                <a:gd name="connsiteX2" fmla="*/ 0 w 1706252"/>
                <a:gd name="connsiteY2" fmla="*/ 1263192 h 126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6252" h="1263192">
                  <a:moveTo>
                    <a:pt x="1706252" y="0"/>
                  </a:moveTo>
                  <a:cubicBezTo>
                    <a:pt x="1287544" y="7856"/>
                    <a:pt x="868837" y="15712"/>
                    <a:pt x="584462" y="226244"/>
                  </a:cubicBezTo>
                  <a:cubicBezTo>
                    <a:pt x="300087" y="436776"/>
                    <a:pt x="150043" y="849984"/>
                    <a:pt x="0" y="1263192"/>
                  </a:cubicBezTo>
                </a:path>
              </a:pathLst>
            </a:custGeom>
            <a:ln w="22225">
              <a:solidFill>
                <a:srgbClr val="00B05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32211" y="4443370"/>
              <a:ext cx="16186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600" dirty="0" err="1">
                  <a:solidFill>
                    <a:srgbClr val="00B050">
                      <a:alpha val="83000"/>
                    </a:srgb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BTSerial.read</a:t>
              </a:r>
              <a:endParaRPr lang="en-US" altLang="ko-KR" sz="1600" dirty="0">
                <a:solidFill>
                  <a:srgbClr val="00B05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629775" y="2716097"/>
            <a:ext cx="1709671" cy="1706252"/>
            <a:chOff x="8629775" y="2546854"/>
            <a:chExt cx="1709671" cy="1706252"/>
          </a:xfrm>
        </p:grpSpPr>
        <p:sp>
          <p:nvSpPr>
            <p:cNvPr id="30" name="자유형 29"/>
            <p:cNvSpPr/>
            <p:nvPr/>
          </p:nvSpPr>
          <p:spPr>
            <a:xfrm rot="5136287">
              <a:off x="8408245" y="2768384"/>
              <a:ext cx="1706252" cy="1263192"/>
            </a:xfrm>
            <a:custGeom>
              <a:avLst/>
              <a:gdLst>
                <a:gd name="connsiteX0" fmla="*/ 1706252 w 1706252"/>
                <a:gd name="connsiteY0" fmla="*/ 0 h 1263192"/>
                <a:gd name="connsiteX1" fmla="*/ 584462 w 1706252"/>
                <a:gd name="connsiteY1" fmla="*/ 226244 h 1263192"/>
                <a:gd name="connsiteX2" fmla="*/ 0 w 1706252"/>
                <a:gd name="connsiteY2" fmla="*/ 1263192 h 126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6252" h="1263192">
                  <a:moveTo>
                    <a:pt x="1706252" y="0"/>
                  </a:moveTo>
                  <a:cubicBezTo>
                    <a:pt x="1287544" y="7856"/>
                    <a:pt x="868837" y="15712"/>
                    <a:pt x="584462" y="226244"/>
                  </a:cubicBezTo>
                  <a:cubicBezTo>
                    <a:pt x="300087" y="436776"/>
                    <a:pt x="150043" y="849984"/>
                    <a:pt x="0" y="1263192"/>
                  </a:cubicBezTo>
                </a:path>
              </a:pathLst>
            </a:custGeom>
            <a:ln w="22225">
              <a:solidFill>
                <a:srgbClr val="00B05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720760" y="3011693"/>
              <a:ext cx="16186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600" dirty="0" err="1">
                  <a:solidFill>
                    <a:srgbClr val="00B050">
                      <a:alpha val="83000"/>
                    </a:srgb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Serial.read</a:t>
              </a:r>
              <a:endParaRPr lang="en-US" altLang="ko-KR" sz="1600" dirty="0">
                <a:solidFill>
                  <a:srgbClr val="00B05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408368" y="3417130"/>
            <a:ext cx="1683786" cy="1706252"/>
            <a:chOff x="7408368" y="3247887"/>
            <a:chExt cx="1683786" cy="1706252"/>
          </a:xfrm>
        </p:grpSpPr>
        <p:sp>
          <p:nvSpPr>
            <p:cNvPr id="29" name="자유형 28"/>
            <p:cNvSpPr/>
            <p:nvPr/>
          </p:nvSpPr>
          <p:spPr>
            <a:xfrm rot="16427133">
              <a:off x="7607432" y="3469417"/>
              <a:ext cx="1706252" cy="1263192"/>
            </a:xfrm>
            <a:custGeom>
              <a:avLst/>
              <a:gdLst>
                <a:gd name="connsiteX0" fmla="*/ 1706252 w 1706252"/>
                <a:gd name="connsiteY0" fmla="*/ 0 h 1263192"/>
                <a:gd name="connsiteX1" fmla="*/ 584462 w 1706252"/>
                <a:gd name="connsiteY1" fmla="*/ 226244 h 1263192"/>
                <a:gd name="connsiteX2" fmla="*/ 0 w 1706252"/>
                <a:gd name="connsiteY2" fmla="*/ 1263192 h 126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6252" h="1263192">
                  <a:moveTo>
                    <a:pt x="1706252" y="0"/>
                  </a:moveTo>
                  <a:cubicBezTo>
                    <a:pt x="1287544" y="7856"/>
                    <a:pt x="868837" y="15712"/>
                    <a:pt x="584462" y="226244"/>
                  </a:cubicBezTo>
                  <a:cubicBezTo>
                    <a:pt x="300087" y="436776"/>
                    <a:pt x="150043" y="849984"/>
                    <a:pt x="0" y="1263192"/>
                  </a:cubicBezTo>
                </a:path>
              </a:pathLst>
            </a:custGeom>
            <a:ln w="22225">
              <a:solidFill>
                <a:srgbClr val="00B05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08368" y="4060564"/>
              <a:ext cx="13075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600" dirty="0" err="1">
                  <a:solidFill>
                    <a:srgbClr val="00B050">
                      <a:alpha val="83000"/>
                    </a:srgb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Serial.write</a:t>
              </a:r>
              <a:endParaRPr lang="en-US" altLang="ko-KR" sz="1600" dirty="0">
                <a:solidFill>
                  <a:srgbClr val="00B05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E63AB8F-5AD1-42AF-9EFD-000EAA1A9F41}"/>
              </a:ext>
            </a:extLst>
          </p:cNvPr>
          <p:cNvSpPr txBox="1"/>
          <p:nvPr/>
        </p:nvSpPr>
        <p:spPr>
          <a:xfrm>
            <a:off x="7444038" y="111760"/>
            <a:ext cx="462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활용해 블루투스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7846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4148138"/>
            <a:ext cx="33496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21A7BF7-9ED6-4D89-B030-58ED5169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0723" name="슬라이드 번호 개체 틀 5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99C30335-8F0E-400B-8FA8-261EC80154AF}" type="slidenum">
              <a:rPr lang="ko-KR" altLang="en-US" sz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187</a:t>
            </a:fld>
            <a:endParaRPr lang="ko-KR" altLang="en-US" sz="120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3200" y="792480"/>
            <a:ext cx="6172200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263" y="822857"/>
            <a:ext cx="5480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어플리케이션 다운로드하기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안드로이드 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 IOS)</a:t>
            </a:r>
            <a:endParaRPr lang="ko-KR" altLang="en-US" sz="2200" dirty="0">
              <a:solidFill>
                <a:prstClr val="black">
                  <a:lumMod val="65000"/>
                  <a:lumOff val="3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4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102" y="1497686"/>
            <a:ext cx="2735101" cy="4858663"/>
          </a:xfrm>
          <a:prstGeom prst="rect">
            <a:avLst/>
          </a:prstGeom>
          <a:noFill/>
          <a:ln w="9525">
            <a:solidFill>
              <a:srgbClr val="3AC6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3"/>
          <p:cNvSpPr txBox="1">
            <a:spLocks noChangeArrowheads="1"/>
          </p:cNvSpPr>
          <p:nvPr/>
        </p:nvSpPr>
        <p:spPr bwMode="auto">
          <a:xfrm>
            <a:off x="854714" y="3826548"/>
            <a:ext cx="4330251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ED7D31"/>
            </a:solidFill>
          </a:ln>
          <a:extLst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dirty="0">
                <a:solidFill>
                  <a:srgbClr val="59595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Google Play store</a:t>
            </a:r>
            <a:r>
              <a:rPr lang="ko-KR" altLang="en-US" sz="1600" dirty="0">
                <a:solidFill>
                  <a:srgbClr val="59595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에서 </a:t>
            </a:r>
            <a:r>
              <a:rPr lang="en-US" altLang="ko-KR" sz="24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nordic</a:t>
            </a:r>
            <a:r>
              <a:rPr lang="en-US" altLang="ko-KR" sz="24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rgbClr val="59595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검색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823340" y="2758492"/>
            <a:ext cx="2735103" cy="62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120384" y="1365504"/>
            <a:ext cx="0" cy="51694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580" r="919" b="441"/>
          <a:stretch/>
        </p:blipFill>
        <p:spPr>
          <a:xfrm>
            <a:off x="7620484" y="1497686"/>
            <a:ext cx="2710482" cy="4858663"/>
          </a:xfrm>
          <a:prstGeom prst="rect">
            <a:avLst/>
          </a:prstGeom>
          <a:ln>
            <a:solidFill>
              <a:srgbClr val="3AC6BF"/>
            </a:solidFill>
          </a:ln>
        </p:spPr>
      </p:pic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760298" y="3826548"/>
            <a:ext cx="4330251" cy="338554"/>
          </a:xfrm>
          <a:prstGeom prst="rect">
            <a:avLst/>
          </a:prstGeom>
          <a:solidFill>
            <a:schemeClr val="bg1"/>
          </a:solidFill>
          <a:ln w="12700">
            <a:solidFill>
              <a:srgbClr val="ED7D31"/>
            </a:solidFill>
          </a:ln>
          <a:extLst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dirty="0">
                <a:solidFill>
                  <a:srgbClr val="59595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App store</a:t>
            </a:r>
            <a:r>
              <a:rPr lang="ko-KR" altLang="en-US" sz="1600" dirty="0">
                <a:solidFill>
                  <a:srgbClr val="59595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에서 </a:t>
            </a:r>
            <a:r>
              <a:rPr lang="en-US" altLang="ko-KR" sz="1600" dirty="0" err="1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nordic</a:t>
            </a:r>
            <a:r>
              <a:rPr lang="en-US" altLang="ko-KR" sz="16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rgbClr val="59595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83AE4D8-BE6D-4923-98E8-717389772C04}"/>
              </a:ext>
            </a:extLst>
          </p:cNvPr>
          <p:cNvSpPr txBox="1"/>
          <p:nvPr/>
        </p:nvSpPr>
        <p:spPr>
          <a:xfrm>
            <a:off x="7444038" y="111760"/>
            <a:ext cx="462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활용해 블루투스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41995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27B01281-857E-4B36-994E-AD8374489D27}"/>
              </a:ext>
            </a:extLst>
          </p:cNvPr>
          <p:cNvGrpSpPr/>
          <p:nvPr/>
        </p:nvGrpSpPr>
        <p:grpSpPr>
          <a:xfrm>
            <a:off x="8835330" y="1581974"/>
            <a:ext cx="2887785" cy="5133600"/>
            <a:chOff x="7135813" y="2425699"/>
            <a:chExt cx="2887785" cy="5133600"/>
          </a:xfrm>
        </p:grpSpPr>
        <p:pic>
          <p:nvPicPr>
            <p:cNvPr id="30" name="그림 4">
              <a:extLst>
                <a:ext uri="{FF2B5EF4-FFF2-40B4-BE49-F238E27FC236}">
                  <a16:creationId xmlns:a16="http://schemas.microsoft.com/office/drawing/2014/main" xmlns="" id="{E73EF740-BA2E-47EF-8041-67C91D73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813" y="2425699"/>
              <a:ext cx="2887785" cy="5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1B02B3E3-E799-4A7F-A76F-0D38D2758DF3}"/>
                </a:ext>
              </a:extLst>
            </p:cNvPr>
            <p:cNvSpPr/>
            <p:nvPr/>
          </p:nvSpPr>
          <p:spPr>
            <a:xfrm>
              <a:off x="7464425" y="4611688"/>
              <a:ext cx="1535113" cy="349250"/>
            </a:xfrm>
            <a:prstGeom prst="rect">
              <a:avLst/>
            </a:prstGeom>
            <a:noFill/>
            <a:ln w="38100">
              <a:solidFill>
                <a:srgbClr val="FF4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>
                <a:solidFill>
                  <a:srgbClr val="FFFFFF"/>
                </a:solidFill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6B5D745-00CC-428A-8CB9-57E629093B74}"/>
              </a:ext>
            </a:extLst>
          </p:cNvPr>
          <p:cNvGrpSpPr/>
          <p:nvPr/>
        </p:nvGrpSpPr>
        <p:grpSpPr>
          <a:xfrm>
            <a:off x="4687160" y="1581974"/>
            <a:ext cx="2887200" cy="5133600"/>
            <a:chOff x="4194175" y="2425700"/>
            <a:chExt cx="2120900" cy="3770313"/>
          </a:xfrm>
        </p:grpSpPr>
        <p:pic>
          <p:nvPicPr>
            <p:cNvPr id="23" name="그림 3">
              <a:extLst>
                <a:ext uri="{FF2B5EF4-FFF2-40B4-BE49-F238E27FC236}">
                  <a16:creationId xmlns:a16="http://schemas.microsoft.com/office/drawing/2014/main" xmlns="" id="{31825CD8-0C32-4B79-9A5B-5DC6357F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175" y="2425700"/>
              <a:ext cx="2120900" cy="3770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8C0ACB2F-63F3-44C4-8CAC-E34834F823EB}"/>
                </a:ext>
              </a:extLst>
            </p:cNvPr>
            <p:cNvSpPr/>
            <p:nvPr/>
          </p:nvSpPr>
          <p:spPr>
            <a:xfrm>
              <a:off x="4754563" y="5667375"/>
              <a:ext cx="1000125" cy="392113"/>
            </a:xfrm>
            <a:prstGeom prst="rect">
              <a:avLst/>
            </a:prstGeom>
            <a:noFill/>
            <a:ln w="38100">
              <a:solidFill>
                <a:srgbClr val="FF4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>
                <a:solidFill>
                  <a:srgbClr val="FFFFFF"/>
                </a:solidFill>
                <a:latin typeface="나눔고딕" panose="020D0604000000000000" pitchFamily="50" charset="-127"/>
              </a:endParaRPr>
            </a:p>
          </p:txBody>
        </p:sp>
      </p:grpSp>
      <p:sp>
        <p:nvSpPr>
          <p:cNvPr id="16" name="내용 개체 틀 1">
            <a:extLst>
              <a:ext uri="{FF2B5EF4-FFF2-40B4-BE49-F238E27FC236}">
                <a16:creationId xmlns:a16="http://schemas.microsoft.com/office/drawing/2014/main" xmlns="" id="{7564C374-0B74-497E-842C-08B962C25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아크릴 램프 제작하기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642620" y="852424"/>
            <a:ext cx="2976879" cy="351971"/>
          </a:xfrm>
        </p:spPr>
        <p:txBody>
          <a:bodyPr/>
          <a:lstStyle/>
          <a:p>
            <a:r>
              <a:rPr lang="ko-KR" altLang="en-US" dirty="0"/>
              <a:t>어플리케이션 사용법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3523235" y="3763690"/>
            <a:ext cx="1009828" cy="500195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713271" y="3763690"/>
            <a:ext cx="1009828" cy="500195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47893" y="5539108"/>
            <a:ext cx="3002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Connect </a:t>
            </a:r>
            <a:r>
              <a:rPr lang="ko-KR" altLang="en-US" sz="22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버튼 선택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48774" y="4161523"/>
            <a:ext cx="198120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 </a:t>
            </a:r>
            <a:r>
              <a:rPr lang="ko-KR" altLang="en-US" sz="22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보드 선택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A569396D-43BF-4A94-815F-1D7EFC26F9BE}"/>
              </a:ext>
            </a:extLst>
          </p:cNvPr>
          <p:cNvGrpSpPr/>
          <p:nvPr/>
        </p:nvGrpSpPr>
        <p:grpSpPr>
          <a:xfrm>
            <a:off x="482617" y="1581974"/>
            <a:ext cx="2887200" cy="5133600"/>
            <a:chOff x="1119188" y="2420938"/>
            <a:chExt cx="2119312" cy="3768725"/>
          </a:xfrm>
        </p:grpSpPr>
        <p:pic>
          <p:nvPicPr>
            <p:cNvPr id="17" name="그림 2">
              <a:extLst>
                <a:ext uri="{FF2B5EF4-FFF2-40B4-BE49-F238E27FC236}">
                  <a16:creationId xmlns:a16="http://schemas.microsoft.com/office/drawing/2014/main" xmlns="" id="{FA7872FF-6051-40BC-B902-41905774B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188" y="2420938"/>
              <a:ext cx="2119312" cy="376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852D4A64-42AE-49CC-A0F9-95425D92DD65}"/>
                </a:ext>
              </a:extLst>
            </p:cNvPr>
            <p:cNvSpPr/>
            <p:nvPr/>
          </p:nvSpPr>
          <p:spPr>
            <a:xfrm>
              <a:off x="1928813" y="4303713"/>
              <a:ext cx="503237" cy="465137"/>
            </a:xfrm>
            <a:prstGeom prst="rect">
              <a:avLst/>
            </a:prstGeom>
            <a:noFill/>
            <a:ln w="38100">
              <a:solidFill>
                <a:srgbClr val="FF4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>
                <a:solidFill>
                  <a:srgbClr val="FFFFFF"/>
                </a:solidFill>
                <a:latin typeface="나눔고딕" panose="020D0604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DE356E6-B8BE-4411-A0A1-0A7C7E738715}"/>
              </a:ext>
            </a:extLst>
          </p:cNvPr>
          <p:cNvSpPr txBox="1"/>
          <p:nvPr/>
        </p:nvSpPr>
        <p:spPr>
          <a:xfrm>
            <a:off x="495694" y="4862962"/>
            <a:ext cx="30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UART </a:t>
            </a:r>
            <a:r>
              <a:rPr lang="ko-KR" altLang="en-US" sz="20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92917052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4148138"/>
            <a:ext cx="33496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C83F9EB-7273-4380-B131-E64B89F95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2771" name="슬라이드 번호 개체 틀 5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JBold" panose="02020603020101020101" pitchFamily="18" charset="-127"/>
                <a:ea typeface="JBold" panose="02020603020101020101" pitchFamily="18" charset="-127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932897F6-F09F-432B-A0A6-9DFC6C18EF7C}" type="slidenum">
              <a:rPr lang="ko-KR" altLang="en-US" sz="12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189</a:t>
            </a:fld>
            <a:endParaRPr lang="ko-KR" altLang="en-US" sz="120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03200" y="792480"/>
            <a:ext cx="3009232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03200" y="792480"/>
            <a:ext cx="5003800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2451" y="812739"/>
            <a:ext cx="5386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어플리케이션 설정하기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안드로이드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4" name="TextBox 26"/>
          <p:cNvSpPr txBox="1">
            <a:spLocks noChangeArrowheads="1"/>
          </p:cNvSpPr>
          <p:nvPr/>
        </p:nvSpPr>
        <p:spPr bwMode="auto">
          <a:xfrm>
            <a:off x="2895395" y="1536341"/>
            <a:ext cx="1008063" cy="277812"/>
          </a:xfrm>
          <a:prstGeom prst="rect">
            <a:avLst/>
          </a:prstGeom>
          <a:solidFill>
            <a:srgbClr val="3AC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Android</a:t>
            </a:r>
            <a:endParaRPr lang="ko-KR" altLang="en-US" sz="1200" dirty="0">
              <a:solidFill>
                <a:srgbClr val="FFFFF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8080170" y="1536341"/>
            <a:ext cx="1008063" cy="277812"/>
          </a:xfrm>
          <a:prstGeom prst="rect">
            <a:avLst/>
          </a:prstGeom>
          <a:solidFill>
            <a:srgbClr val="3AC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IOS</a:t>
            </a:r>
            <a:endParaRPr lang="ko-KR" altLang="en-US" sz="1200" dirty="0">
              <a:solidFill>
                <a:srgbClr val="FFFFF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029120" y="1687153"/>
            <a:ext cx="0" cy="446405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35"/>
          <p:cNvGrpSpPr>
            <a:grpSpLocks/>
          </p:cNvGrpSpPr>
          <p:nvPr/>
        </p:nvGrpSpPr>
        <p:grpSpPr bwMode="auto">
          <a:xfrm>
            <a:off x="2074658" y="1955441"/>
            <a:ext cx="2706687" cy="4195762"/>
            <a:chOff x="989608" y="2028473"/>
            <a:chExt cx="2705703" cy="4195519"/>
          </a:xfrm>
        </p:grpSpPr>
        <p:pic>
          <p:nvPicPr>
            <p:cNvPr id="31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801" y="2028473"/>
              <a:ext cx="2359316" cy="4195519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/>
            <p:cNvSpPr/>
            <p:nvPr/>
          </p:nvSpPr>
          <p:spPr>
            <a:xfrm>
              <a:off x="2063954" y="4123852"/>
              <a:ext cx="560184" cy="519082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3" name="TextBox 17"/>
            <p:cNvSpPr txBox="1">
              <a:spLocks noChangeArrowheads="1"/>
            </p:cNvSpPr>
            <p:nvPr/>
          </p:nvSpPr>
          <p:spPr bwMode="auto">
            <a:xfrm>
              <a:off x="989608" y="4727107"/>
              <a:ext cx="27057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UART </a:t>
              </a:r>
              <a:r>
                <a:rPr lang="ko-KR" altLang="en-US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 선택</a:t>
              </a:r>
            </a:p>
          </p:txBody>
        </p:sp>
      </p:grpSp>
      <p:grpSp>
        <p:nvGrpSpPr>
          <p:cNvPr id="35" name="그룹 36"/>
          <p:cNvGrpSpPr>
            <a:grpSpLocks/>
          </p:cNvGrpSpPr>
          <p:nvPr/>
        </p:nvGrpSpPr>
        <p:grpSpPr bwMode="auto">
          <a:xfrm>
            <a:off x="7338808" y="1955441"/>
            <a:ext cx="2443162" cy="4203700"/>
            <a:chOff x="1432560" y="1786954"/>
            <a:chExt cx="2442701" cy="4202588"/>
          </a:xfrm>
        </p:grpSpPr>
        <p:pic>
          <p:nvPicPr>
            <p:cNvPr id="37" name="그림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656" y="1786954"/>
              <a:ext cx="2351605" cy="4202588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17"/>
            <p:cNvSpPr txBox="1">
              <a:spLocks noChangeArrowheads="1"/>
            </p:cNvSpPr>
            <p:nvPr/>
          </p:nvSpPr>
          <p:spPr bwMode="auto">
            <a:xfrm>
              <a:off x="1432560" y="4042457"/>
              <a:ext cx="16354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UART </a:t>
              </a:r>
              <a:r>
                <a:rPr lang="ko-KR" altLang="en-US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 선택</a:t>
              </a:r>
            </a:p>
          </p:txBody>
        </p:sp>
      </p:grpSp>
      <p:grpSp>
        <p:nvGrpSpPr>
          <p:cNvPr id="46" name="그룹 45"/>
          <p:cNvGrpSpPr>
            <a:grpSpLocks/>
          </p:cNvGrpSpPr>
          <p:nvPr/>
        </p:nvGrpSpPr>
        <p:grpSpPr bwMode="auto">
          <a:xfrm>
            <a:off x="2249283" y="1961791"/>
            <a:ext cx="2360612" cy="4197350"/>
            <a:chOff x="446341" y="1792255"/>
            <a:chExt cx="2360310" cy="4197287"/>
          </a:xfrm>
        </p:grpSpPr>
        <p:pic>
          <p:nvPicPr>
            <p:cNvPr id="49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341" y="1792255"/>
              <a:ext cx="2360310" cy="4197287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/>
            <p:cNvSpPr/>
            <p:nvPr/>
          </p:nvSpPr>
          <p:spPr>
            <a:xfrm>
              <a:off x="2228875" y="2000214"/>
              <a:ext cx="311110" cy="253996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51" name="TextBox 17"/>
            <p:cNvSpPr txBox="1">
              <a:spLocks noChangeArrowheads="1"/>
            </p:cNvSpPr>
            <p:nvPr/>
          </p:nvSpPr>
          <p:spPr bwMode="auto">
            <a:xfrm>
              <a:off x="889039" y="2564020"/>
              <a:ext cx="18033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EDIT </a:t>
              </a:r>
              <a:r>
                <a:rPr lang="ko-KR" altLang="en-US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 선택</a:t>
              </a:r>
            </a:p>
          </p:txBody>
        </p:sp>
        <p:cxnSp>
          <p:nvCxnSpPr>
            <p:cNvPr id="52" name="직선 연결선 51"/>
            <p:cNvCxnSpPr>
              <a:stCxn id="50" idx="2"/>
            </p:cNvCxnSpPr>
            <p:nvPr/>
          </p:nvCxnSpPr>
          <p:spPr>
            <a:xfrm>
              <a:off x="2384430" y="2254210"/>
              <a:ext cx="0" cy="309558"/>
            </a:xfrm>
            <a:prstGeom prst="line">
              <a:avLst/>
            </a:prstGeom>
            <a:ln w="28575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>
            <a:grpSpLocks/>
          </p:cNvGrpSpPr>
          <p:nvPr/>
        </p:nvGrpSpPr>
        <p:grpSpPr bwMode="auto">
          <a:xfrm>
            <a:off x="7440408" y="1953853"/>
            <a:ext cx="2373312" cy="4197350"/>
            <a:chOff x="233516" y="1792255"/>
            <a:chExt cx="2373036" cy="4197287"/>
          </a:xfrm>
        </p:grpSpPr>
        <p:pic>
          <p:nvPicPr>
            <p:cNvPr id="54" name="그림 4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60"/>
            <a:stretch>
              <a:fillRect/>
            </a:stretch>
          </p:blipFill>
          <p:spPr bwMode="auto">
            <a:xfrm>
              <a:off x="233516" y="1792255"/>
              <a:ext cx="2373036" cy="4197287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직사각형 54"/>
            <p:cNvSpPr/>
            <p:nvPr/>
          </p:nvSpPr>
          <p:spPr>
            <a:xfrm>
              <a:off x="827172" y="4454453"/>
              <a:ext cx="311114" cy="252408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56" name="TextBox 17"/>
            <p:cNvSpPr txBox="1">
              <a:spLocks noChangeArrowheads="1"/>
            </p:cNvSpPr>
            <p:nvPr/>
          </p:nvSpPr>
          <p:spPr bwMode="auto">
            <a:xfrm>
              <a:off x="421588" y="4722809"/>
              <a:ext cx="20703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EDIT </a:t>
              </a:r>
              <a:r>
                <a:rPr lang="ko-KR" altLang="en-US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 선택</a:t>
              </a:r>
            </a:p>
          </p:txBody>
        </p:sp>
      </p:grpSp>
      <p:grpSp>
        <p:nvGrpSpPr>
          <p:cNvPr id="57" name="그룹 56"/>
          <p:cNvGrpSpPr>
            <a:grpSpLocks/>
          </p:cNvGrpSpPr>
          <p:nvPr/>
        </p:nvGrpSpPr>
        <p:grpSpPr bwMode="auto">
          <a:xfrm>
            <a:off x="2239758" y="1953853"/>
            <a:ext cx="2362200" cy="4197350"/>
            <a:chOff x="3554009" y="1792255"/>
            <a:chExt cx="2362079" cy="4197287"/>
          </a:xfrm>
        </p:grpSpPr>
        <p:pic>
          <p:nvPicPr>
            <p:cNvPr id="58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009" y="1792255"/>
              <a:ext cx="2362079" cy="4197287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/>
            <p:cNvSpPr/>
            <p:nvPr/>
          </p:nvSpPr>
          <p:spPr>
            <a:xfrm>
              <a:off x="3836570" y="3097160"/>
              <a:ext cx="1796958" cy="1782736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60" name="TextBox 21"/>
            <p:cNvSpPr txBox="1">
              <a:spLocks noChangeArrowheads="1"/>
            </p:cNvSpPr>
            <p:nvPr/>
          </p:nvSpPr>
          <p:spPr bwMode="auto">
            <a:xfrm>
              <a:off x="3619757" y="4973254"/>
              <a:ext cx="21638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4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원하는 위치의</a:t>
              </a:r>
              <a:r>
                <a:rPr lang="en-US" altLang="ko-KR" sz="14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ko-KR" altLang="en-US" sz="14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 선택</a:t>
              </a:r>
            </a:p>
          </p:txBody>
        </p:sp>
      </p:grpSp>
      <p:grpSp>
        <p:nvGrpSpPr>
          <p:cNvPr id="61" name="그룹 60"/>
          <p:cNvGrpSpPr>
            <a:grpSpLocks/>
          </p:cNvGrpSpPr>
          <p:nvPr/>
        </p:nvGrpSpPr>
        <p:grpSpPr bwMode="auto">
          <a:xfrm>
            <a:off x="7440408" y="1953853"/>
            <a:ext cx="2373312" cy="4197350"/>
            <a:chOff x="3257703" y="1765627"/>
            <a:chExt cx="2359402" cy="4223915"/>
          </a:xfrm>
        </p:grpSpPr>
        <p:pic>
          <p:nvPicPr>
            <p:cNvPr id="62" name="그림 6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" b="644"/>
            <a:stretch>
              <a:fillRect/>
            </a:stretch>
          </p:blipFill>
          <p:spPr bwMode="auto">
            <a:xfrm>
              <a:off x="3257703" y="1765627"/>
              <a:ext cx="2359402" cy="4223915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>
              <a:off x="3690129" y="3062835"/>
              <a:ext cx="1474035" cy="1397854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64" name="TextBox 21"/>
            <p:cNvSpPr txBox="1">
              <a:spLocks noChangeArrowheads="1"/>
            </p:cNvSpPr>
            <p:nvPr/>
          </p:nvSpPr>
          <p:spPr bwMode="auto">
            <a:xfrm>
              <a:off x="3274418" y="2689962"/>
              <a:ext cx="23426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원하는 위치의</a:t>
              </a:r>
              <a:r>
                <a:rPr lang="en-US" altLang="ko-KR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ko-KR" altLang="en-US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 선택</a:t>
              </a:r>
            </a:p>
          </p:txBody>
        </p:sp>
      </p:grpSp>
      <p:grpSp>
        <p:nvGrpSpPr>
          <p:cNvPr id="65" name="그룹 64"/>
          <p:cNvGrpSpPr>
            <a:grpSpLocks/>
          </p:cNvGrpSpPr>
          <p:nvPr/>
        </p:nvGrpSpPr>
        <p:grpSpPr bwMode="auto">
          <a:xfrm>
            <a:off x="2241345" y="1953853"/>
            <a:ext cx="2362200" cy="4197350"/>
            <a:chOff x="6647277" y="1792255"/>
            <a:chExt cx="2362079" cy="4197287"/>
          </a:xfrm>
        </p:grpSpPr>
        <p:pic>
          <p:nvPicPr>
            <p:cNvPr id="66" name="그림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277" y="1792255"/>
              <a:ext cx="2362079" cy="4197287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직사각형 66"/>
            <p:cNvSpPr/>
            <p:nvPr/>
          </p:nvSpPr>
          <p:spPr>
            <a:xfrm>
              <a:off x="6858404" y="2901901"/>
              <a:ext cx="1477886" cy="334957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68" name="TextBox 25"/>
            <p:cNvSpPr txBox="1">
              <a:spLocks noChangeArrowheads="1"/>
            </p:cNvSpPr>
            <p:nvPr/>
          </p:nvSpPr>
          <p:spPr bwMode="auto">
            <a:xfrm>
              <a:off x="6715817" y="2145372"/>
              <a:ext cx="21781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2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스마트폰에 전달할 데이터 설정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67921" y="3436880"/>
              <a:ext cx="2100155" cy="1570014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70" name="TextBox 25"/>
            <p:cNvSpPr txBox="1">
              <a:spLocks noChangeArrowheads="1"/>
            </p:cNvSpPr>
            <p:nvPr/>
          </p:nvSpPr>
          <p:spPr bwMode="auto">
            <a:xfrm>
              <a:off x="6715817" y="5495538"/>
              <a:ext cx="1620650" cy="276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2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버튼의 </a:t>
              </a:r>
              <a:r>
                <a:rPr lang="en-US" altLang="ko-KR" sz="12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icon </a:t>
              </a:r>
              <a:r>
                <a:rPr lang="ko-KR" altLang="en-US" sz="12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모양 설정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336290" y="5044994"/>
              <a:ext cx="417492" cy="279396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025083" y="2408196"/>
              <a:ext cx="0" cy="493706"/>
            </a:xfrm>
            <a:prstGeom prst="line">
              <a:avLst/>
            </a:prstGeom>
            <a:ln w="28575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V="1">
              <a:off x="7025083" y="5002132"/>
              <a:ext cx="0" cy="493706"/>
            </a:xfrm>
            <a:prstGeom prst="line">
              <a:avLst/>
            </a:prstGeom>
            <a:ln w="28575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>
            <a:grpSpLocks/>
          </p:cNvGrpSpPr>
          <p:nvPr/>
        </p:nvGrpSpPr>
        <p:grpSpPr bwMode="auto">
          <a:xfrm>
            <a:off x="7427708" y="1934803"/>
            <a:ext cx="2376487" cy="4224338"/>
            <a:chOff x="6310329" y="1765627"/>
            <a:chExt cx="2376024" cy="4223915"/>
          </a:xfrm>
        </p:grpSpPr>
        <p:pic>
          <p:nvPicPr>
            <p:cNvPr id="75" name="그림 7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" r="568"/>
            <a:stretch>
              <a:fillRect/>
            </a:stretch>
          </p:blipFill>
          <p:spPr bwMode="auto">
            <a:xfrm>
              <a:off x="6310329" y="1765627"/>
              <a:ext cx="2376024" cy="4223915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6867432" y="3451383"/>
              <a:ext cx="1247532" cy="184132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786486" y="3719644"/>
              <a:ext cx="1415774" cy="896847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937199" y="4679985"/>
              <a:ext cx="423780" cy="212704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79" name="TextBox 25"/>
            <p:cNvSpPr txBox="1">
              <a:spLocks noChangeArrowheads="1"/>
            </p:cNvSpPr>
            <p:nvPr/>
          </p:nvSpPr>
          <p:spPr bwMode="auto">
            <a:xfrm>
              <a:off x="6432433" y="2652920"/>
              <a:ext cx="21781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2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스마트폰에 전달할 데이터 설정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 flipV="1">
              <a:off x="7026152" y="2978356"/>
              <a:ext cx="0" cy="493664"/>
            </a:xfrm>
            <a:prstGeom prst="line">
              <a:avLst/>
            </a:prstGeom>
            <a:ln w="28575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25"/>
            <p:cNvSpPr txBox="1">
              <a:spLocks noChangeArrowheads="1"/>
            </p:cNvSpPr>
            <p:nvPr/>
          </p:nvSpPr>
          <p:spPr bwMode="auto">
            <a:xfrm>
              <a:off x="6715817" y="5108327"/>
              <a:ext cx="1620650" cy="276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2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버튼의 </a:t>
              </a:r>
              <a:r>
                <a:rPr lang="en-US" altLang="ko-KR" sz="12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icon </a:t>
              </a:r>
              <a:r>
                <a:rPr lang="ko-KR" altLang="en-US" sz="12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모양 설정</a:t>
              </a:r>
            </a:p>
          </p:txBody>
        </p:sp>
        <p:cxnSp>
          <p:nvCxnSpPr>
            <p:cNvPr id="82" name="직선 연결선 81"/>
            <p:cNvCxnSpPr/>
            <p:nvPr/>
          </p:nvCxnSpPr>
          <p:spPr>
            <a:xfrm flipV="1">
              <a:off x="7026152" y="4614905"/>
              <a:ext cx="0" cy="493663"/>
            </a:xfrm>
            <a:prstGeom prst="line">
              <a:avLst/>
            </a:prstGeom>
            <a:ln w="28575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/>
          <p:cNvGrpSpPr>
            <a:grpSpLocks/>
          </p:cNvGrpSpPr>
          <p:nvPr/>
        </p:nvGrpSpPr>
        <p:grpSpPr bwMode="auto">
          <a:xfrm>
            <a:off x="2241345" y="1934803"/>
            <a:ext cx="2371725" cy="4216400"/>
            <a:chOff x="9643003" y="1792255"/>
            <a:chExt cx="2119312" cy="3768725"/>
          </a:xfrm>
        </p:grpSpPr>
        <p:pic>
          <p:nvPicPr>
            <p:cNvPr id="84" name="그림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3003" y="1792255"/>
              <a:ext cx="2119312" cy="3768725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/>
            <p:cNvSpPr/>
            <p:nvPr/>
          </p:nvSpPr>
          <p:spPr>
            <a:xfrm>
              <a:off x="11227523" y="1979556"/>
              <a:ext cx="279454" cy="227032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86" name="TextBox 17"/>
            <p:cNvSpPr txBox="1">
              <a:spLocks noChangeArrowheads="1"/>
            </p:cNvSpPr>
            <p:nvPr/>
          </p:nvSpPr>
          <p:spPr bwMode="auto">
            <a:xfrm>
              <a:off x="9737872" y="2478864"/>
              <a:ext cx="1858962" cy="302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 dirty="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DONE </a:t>
              </a:r>
              <a:r>
                <a:rPr lang="ko-KR" altLang="en-US" sz="1600" dirty="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 선택</a:t>
              </a:r>
            </a:p>
          </p:txBody>
        </p:sp>
      </p:grpSp>
      <p:grpSp>
        <p:nvGrpSpPr>
          <p:cNvPr id="87" name="그룹 86"/>
          <p:cNvGrpSpPr>
            <a:grpSpLocks/>
          </p:cNvGrpSpPr>
          <p:nvPr/>
        </p:nvGrpSpPr>
        <p:grpSpPr bwMode="auto">
          <a:xfrm>
            <a:off x="7434058" y="1934803"/>
            <a:ext cx="2371725" cy="4224338"/>
            <a:chOff x="9428098" y="1765627"/>
            <a:chExt cx="2371552" cy="4223915"/>
          </a:xfrm>
        </p:grpSpPr>
        <p:pic>
          <p:nvPicPr>
            <p:cNvPr id="88" name="그림 8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098" y="1765627"/>
              <a:ext cx="2371552" cy="4223915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직사각형 88"/>
            <p:cNvSpPr/>
            <p:nvPr/>
          </p:nvSpPr>
          <p:spPr>
            <a:xfrm>
              <a:off x="9982095" y="4537124"/>
              <a:ext cx="330176" cy="226990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90" name="TextBox 17"/>
            <p:cNvSpPr txBox="1">
              <a:spLocks noChangeArrowheads="1"/>
            </p:cNvSpPr>
            <p:nvPr/>
          </p:nvSpPr>
          <p:spPr bwMode="auto">
            <a:xfrm>
              <a:off x="9732950" y="4758789"/>
              <a:ext cx="185896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DONE </a:t>
              </a:r>
              <a:r>
                <a:rPr lang="ko-KR" altLang="en-US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 선택</a:t>
              </a:r>
            </a:p>
          </p:txBody>
        </p:sp>
      </p:grpSp>
      <p:grpSp>
        <p:nvGrpSpPr>
          <p:cNvPr id="91" name="그룹 90"/>
          <p:cNvGrpSpPr>
            <a:grpSpLocks/>
          </p:cNvGrpSpPr>
          <p:nvPr/>
        </p:nvGrpSpPr>
        <p:grpSpPr bwMode="auto">
          <a:xfrm>
            <a:off x="2241345" y="1928453"/>
            <a:ext cx="2379663" cy="4230688"/>
            <a:chOff x="1129969" y="1889639"/>
            <a:chExt cx="2379363" cy="4229781"/>
          </a:xfrm>
        </p:grpSpPr>
        <p:pic>
          <p:nvPicPr>
            <p:cNvPr id="92" name="그림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969" y="1889639"/>
              <a:ext cx="2379363" cy="4229781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직사각형 92"/>
            <p:cNvSpPr/>
            <p:nvPr/>
          </p:nvSpPr>
          <p:spPr>
            <a:xfrm>
              <a:off x="1753778" y="5498840"/>
              <a:ext cx="1122221" cy="439644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94" name="TextBox 21"/>
            <p:cNvSpPr txBox="1">
              <a:spLocks noChangeArrowheads="1"/>
            </p:cNvSpPr>
            <p:nvPr/>
          </p:nvSpPr>
          <p:spPr bwMode="auto">
            <a:xfrm>
              <a:off x="1131737" y="5088412"/>
              <a:ext cx="2377581" cy="34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 dirty="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Connect </a:t>
              </a:r>
              <a:r>
                <a:rPr lang="ko-KR" altLang="en-US" sz="1600" dirty="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 선택</a:t>
              </a:r>
            </a:p>
          </p:txBody>
        </p:sp>
      </p:grpSp>
      <p:grpSp>
        <p:nvGrpSpPr>
          <p:cNvPr id="95" name="그룹 94"/>
          <p:cNvGrpSpPr>
            <a:grpSpLocks/>
          </p:cNvGrpSpPr>
          <p:nvPr/>
        </p:nvGrpSpPr>
        <p:grpSpPr bwMode="auto">
          <a:xfrm>
            <a:off x="7422945" y="1928453"/>
            <a:ext cx="2384425" cy="4222750"/>
            <a:chOff x="4929809" y="1786954"/>
            <a:chExt cx="2373204" cy="4202588"/>
          </a:xfrm>
        </p:grpSpPr>
        <p:pic>
          <p:nvPicPr>
            <p:cNvPr id="96" name="그림 9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" r="807" b="368"/>
            <a:stretch>
              <a:fillRect/>
            </a:stretch>
          </p:blipFill>
          <p:spPr bwMode="auto">
            <a:xfrm>
              <a:off x="4947932" y="1786954"/>
              <a:ext cx="2355081" cy="4202588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21"/>
            <p:cNvSpPr txBox="1">
              <a:spLocks noChangeArrowheads="1"/>
            </p:cNvSpPr>
            <p:nvPr/>
          </p:nvSpPr>
          <p:spPr bwMode="auto">
            <a:xfrm>
              <a:off x="4929809" y="5083629"/>
              <a:ext cx="235931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Connect </a:t>
              </a:r>
              <a:r>
                <a:rPr lang="ko-KR" altLang="en-US" sz="160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 선택</a:t>
              </a:r>
            </a:p>
          </p:txBody>
        </p:sp>
      </p:grpSp>
      <p:grpSp>
        <p:nvGrpSpPr>
          <p:cNvPr id="98" name="그룹 97"/>
          <p:cNvGrpSpPr>
            <a:grpSpLocks/>
          </p:cNvGrpSpPr>
          <p:nvPr/>
        </p:nvGrpSpPr>
        <p:grpSpPr bwMode="auto">
          <a:xfrm>
            <a:off x="2241345" y="1928453"/>
            <a:ext cx="2379663" cy="4230688"/>
            <a:chOff x="8283833" y="1792255"/>
            <a:chExt cx="2361084" cy="4197287"/>
          </a:xfrm>
        </p:grpSpPr>
        <p:pic>
          <p:nvPicPr>
            <p:cNvPr id="99" name="그림 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3833" y="1792255"/>
              <a:ext cx="2361084" cy="4197287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직사각형 99"/>
            <p:cNvSpPr/>
            <p:nvPr/>
          </p:nvSpPr>
          <p:spPr>
            <a:xfrm>
              <a:off x="8597280" y="3504244"/>
              <a:ext cx="1708989" cy="389016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01" name="TextBox 25"/>
            <p:cNvSpPr txBox="1">
              <a:spLocks noChangeArrowheads="1"/>
            </p:cNvSpPr>
            <p:nvPr/>
          </p:nvSpPr>
          <p:spPr bwMode="auto">
            <a:xfrm>
              <a:off x="8607245" y="3935965"/>
              <a:ext cx="1696587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600" dirty="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내가 변경한 </a:t>
              </a:r>
              <a:endParaRPr lang="en-US" altLang="ko-KR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algn="ctr" eaLnBrk="1" latinLnBrk="1" hangingPunct="1"/>
              <a:r>
                <a:rPr lang="ko-KR" altLang="en-US" sz="1600" dirty="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이름의 보드 선택</a:t>
              </a:r>
            </a:p>
          </p:txBody>
        </p:sp>
      </p:grpSp>
      <p:grpSp>
        <p:nvGrpSpPr>
          <p:cNvPr id="102" name="그룹 101"/>
          <p:cNvGrpSpPr>
            <a:grpSpLocks/>
          </p:cNvGrpSpPr>
          <p:nvPr/>
        </p:nvGrpSpPr>
        <p:grpSpPr bwMode="auto">
          <a:xfrm>
            <a:off x="7438820" y="1933216"/>
            <a:ext cx="2365375" cy="4230687"/>
            <a:chOff x="8350970" y="1786954"/>
            <a:chExt cx="2350288" cy="4202588"/>
          </a:xfrm>
        </p:grpSpPr>
        <p:pic>
          <p:nvPicPr>
            <p:cNvPr id="103" name="그림 10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" r="938"/>
            <a:stretch>
              <a:fillRect/>
            </a:stretch>
          </p:blipFill>
          <p:spPr bwMode="auto">
            <a:xfrm>
              <a:off x="8350970" y="1786954"/>
              <a:ext cx="2350288" cy="4202588"/>
            </a:xfrm>
            <a:prstGeom prst="rect">
              <a:avLst/>
            </a:prstGeom>
            <a:noFill/>
            <a:ln w="9525">
              <a:solidFill>
                <a:srgbClr val="3AC6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25"/>
            <p:cNvSpPr txBox="1">
              <a:spLocks noChangeArrowheads="1"/>
            </p:cNvSpPr>
            <p:nvPr/>
          </p:nvSpPr>
          <p:spPr bwMode="auto">
            <a:xfrm>
              <a:off x="8375684" y="3436967"/>
              <a:ext cx="1696587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600" dirty="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내가 변경한 </a:t>
              </a:r>
              <a:endParaRPr lang="en-US" altLang="ko-KR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algn="ctr" eaLnBrk="1" latinLnBrk="1" hangingPunct="1"/>
              <a:r>
                <a:rPr lang="ko-KR" altLang="en-US" sz="1600" dirty="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이름의 보드 선택</a:t>
              </a:r>
            </a:p>
          </p:txBody>
        </p:sp>
      </p:grpSp>
      <p:sp>
        <p:nvSpPr>
          <p:cNvPr id="105" name="모서리가 둥근 직사각형 104"/>
          <p:cNvSpPr/>
          <p:nvPr/>
        </p:nvSpPr>
        <p:spPr bwMode="auto">
          <a:xfrm>
            <a:off x="4478133" y="6270266"/>
            <a:ext cx="3121025" cy="344487"/>
          </a:xfrm>
          <a:prstGeom prst="roundRect">
            <a:avLst>
              <a:gd name="adj" fmla="val 10147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>
              <a:solidFill>
                <a:srgbClr val="FFFFF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06" name="TextBox 107"/>
          <p:cNvSpPr txBox="1">
            <a:spLocks noChangeArrowheads="1"/>
          </p:cNvSpPr>
          <p:nvPr/>
        </p:nvSpPr>
        <p:spPr bwMode="auto">
          <a:xfrm>
            <a:off x="4801881" y="6288521"/>
            <a:ext cx="2468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슬라이드 쇼를 이용하세요</a:t>
            </a:r>
            <a:endParaRPr lang="en-US" altLang="ko-KR" sz="1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8C621ADC-34BC-43BC-A453-08A7A101261C}"/>
              </a:ext>
            </a:extLst>
          </p:cNvPr>
          <p:cNvSpPr txBox="1"/>
          <p:nvPr/>
        </p:nvSpPr>
        <p:spPr>
          <a:xfrm>
            <a:off x="7444038" y="111760"/>
            <a:ext cx="462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활용해 블루투스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81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887794" y="4345858"/>
            <a:ext cx="801329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05555" y="5079679"/>
            <a:ext cx="9203451" cy="1346574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12"/>
          <p:cNvSpPr/>
          <p:nvPr/>
        </p:nvSpPr>
        <p:spPr>
          <a:xfrm>
            <a:off x="1099390" y="1619568"/>
            <a:ext cx="9654179" cy="2205178"/>
          </a:xfrm>
          <a:prstGeom prst="rect">
            <a:avLst/>
          </a:prstGeom>
          <a:blipFill>
            <a:blip r:embed="rId2" cstate="print"/>
            <a:srcRect/>
            <a:stretch>
              <a:fillRect b="-33702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18914" y="4104019"/>
            <a:ext cx="1783047" cy="4612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05555" y="4153835"/>
            <a:ext cx="226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</a:t>
            </a:r>
            <a:r>
              <a:rPr lang="en-US" altLang="ko-KR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PC</a:t>
            </a:r>
            <a:endParaRPr lang="ko-KR" altLang="en-US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97969" y="4107134"/>
            <a:ext cx="1783047" cy="4612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684610" y="4156950"/>
            <a:ext cx="226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USB </a:t>
            </a:r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케이블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426796" y="4098001"/>
            <a:ext cx="1783047" cy="4612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213437" y="4147817"/>
            <a:ext cx="226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 보드</a:t>
            </a:r>
          </a:p>
        </p:txBody>
      </p:sp>
      <p:sp>
        <p:nvSpPr>
          <p:cNvPr id="4" name="이등변 삼각형 3"/>
          <p:cNvSpPr/>
          <p:nvPr/>
        </p:nvSpPr>
        <p:spPr>
          <a:xfrm rot="5400000">
            <a:off x="7484032" y="4279556"/>
            <a:ext cx="153821" cy="13260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16200000">
            <a:off x="4048319" y="4279556"/>
            <a:ext cx="153821" cy="13260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892084" y="5127125"/>
            <a:ext cx="825775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PC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와 오렌지 보드를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USB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케이블로 연결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드라이버 자동 설치가 안될 시 오렌지보드용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FTDI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드라이버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3"/>
              </a:rPr>
              <a:t>http://www.ftdichip.com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수동 설치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다음 슬라이드 참고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</p:txBody>
      </p:sp>
      <p:sp>
        <p:nvSpPr>
          <p:cNvPr id="30" name="타원 29"/>
          <p:cNvSpPr/>
          <p:nvPr/>
        </p:nvSpPr>
        <p:spPr>
          <a:xfrm>
            <a:off x="1667582" y="5319089"/>
            <a:ext cx="108156" cy="1081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667582" y="5712728"/>
            <a:ext cx="108156" cy="1081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t="13798" r="33087" b="6003"/>
          <a:stretch/>
        </p:blipFill>
        <p:spPr>
          <a:xfrm rot="16200000">
            <a:off x="8165115" y="1352732"/>
            <a:ext cx="2074446" cy="2894980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통합개발환경</a:t>
            </a:r>
            <a:r>
              <a:rPr lang="en-US" altLang="ko-KR" dirty="0"/>
              <a:t>(IDE)</a:t>
            </a:r>
            <a:r>
              <a:rPr lang="ko-KR" altLang="en-US" dirty="0"/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121380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85" y="1487424"/>
            <a:ext cx="5730240" cy="503724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981094" y="6252968"/>
            <a:ext cx="994505" cy="259002"/>
          </a:xfrm>
          <a:prstGeom prst="rect">
            <a:avLst/>
          </a:prstGeom>
          <a:noFill/>
          <a:ln w="38100">
            <a:solidFill>
              <a:srgbClr val="FF4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72369" y="5809381"/>
            <a:ext cx="3002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>
                <a:solidFill>
                  <a:srgbClr val="FF4846"/>
                </a:solidFill>
                <a:latin typeface="나눔고딕" pitchFamily="50" charset="-127"/>
                <a:ea typeface="나눔고딕" pitchFamily="50" charset="-127"/>
              </a:rPr>
              <a:t>캐리지</a:t>
            </a:r>
            <a:r>
              <a:rPr lang="ko-KR" altLang="en-US" sz="2200" b="1" dirty="0">
                <a:solidFill>
                  <a:srgbClr val="FF4846"/>
                </a:solidFill>
                <a:latin typeface="나눔고딕" pitchFamily="50" charset="-127"/>
                <a:ea typeface="나눔고딕" pitchFamily="50" charset="-127"/>
              </a:rPr>
              <a:t> 리턴 설정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36290" y="2666934"/>
            <a:ext cx="4861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어플리케이션에서 데이터를 전송하면 </a:t>
            </a:r>
            <a:endParaRPr lang="en-US" altLang="ko-KR" sz="1600" b="1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시리얼 모니터에 </a:t>
            </a:r>
            <a:r>
              <a:rPr lang="ko-KR" altLang="en-US" sz="1600" b="1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표시되요</a:t>
            </a:r>
            <a:r>
              <a:rPr lang="en-US" altLang="ko-KR" sz="16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!!</a:t>
            </a:r>
          </a:p>
          <a:p>
            <a:pPr algn="ctr"/>
            <a:endParaRPr lang="en-US" altLang="ko-KR" sz="1600" b="1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반대로 시리얼 모니터에서 데이터를 전송하면</a:t>
            </a:r>
            <a:endParaRPr lang="en-US" altLang="ko-KR" sz="1600" b="1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어플리케이션 화면에 </a:t>
            </a:r>
            <a:r>
              <a:rPr lang="ko-KR" altLang="en-US" sz="1600" b="1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표시되요</a:t>
            </a:r>
            <a:r>
              <a:rPr lang="en-US" altLang="ko-KR" sz="16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!!</a:t>
            </a:r>
            <a:endParaRPr lang="ko-KR" altLang="en-US" sz="1600" b="1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15">
            <a:extLst>
              <a:ext uri="{FF2B5EF4-FFF2-40B4-BE49-F238E27FC236}">
                <a16:creationId xmlns:a16="http://schemas.microsoft.com/office/drawing/2014/main" xmlns="" id="{61BF846F-A987-4E7F-AC46-3FA460CC9606}"/>
              </a:ext>
            </a:extLst>
          </p:cNvPr>
          <p:cNvSpPr/>
          <p:nvPr/>
        </p:nvSpPr>
        <p:spPr>
          <a:xfrm>
            <a:off x="203200" y="792480"/>
            <a:ext cx="3975100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36AFB9B1-E18A-46AC-AE71-8B30E17818DC}"/>
              </a:ext>
            </a:extLst>
          </p:cNvPr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3919DDB-6FD8-41E7-8C44-1D857DEF1921}"/>
              </a:ext>
            </a:extLst>
          </p:cNvPr>
          <p:cNvSpPr txBox="1"/>
          <p:nvPr/>
        </p:nvSpPr>
        <p:spPr>
          <a:xfrm>
            <a:off x="7444038" y="111760"/>
            <a:ext cx="462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활용해 블루투스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9A155FC-0A12-4DBD-A26E-F5D017B02741}"/>
              </a:ext>
            </a:extLst>
          </p:cNvPr>
          <p:cNvSpPr txBox="1"/>
          <p:nvPr/>
        </p:nvSpPr>
        <p:spPr>
          <a:xfrm>
            <a:off x="556260" y="815237"/>
            <a:ext cx="3285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어플리케이션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테스트 하기</a:t>
            </a:r>
          </a:p>
        </p:txBody>
      </p:sp>
    </p:spTree>
    <p:extLst>
      <p:ext uri="{BB962C8B-B14F-4D97-AF65-F5344CB8AC3E}">
        <p14:creationId xmlns:p14="http://schemas.microsoft.com/office/powerpoint/2010/main" val="1948064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57225" y="811608"/>
            <a:ext cx="752476" cy="430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4" name="타원 23"/>
          <p:cNvSpPr/>
          <p:nvPr/>
        </p:nvSpPr>
        <p:spPr>
          <a:xfrm>
            <a:off x="314325" y="895350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0662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4148138"/>
            <a:ext cx="33496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22275" y="1473200"/>
            <a:ext cx="11349038" cy="403225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665" name="TextBox 18"/>
          <p:cNvSpPr txBox="1">
            <a:spLocks noChangeArrowheads="1"/>
          </p:cNvSpPr>
          <p:nvPr/>
        </p:nvSpPr>
        <p:spPr bwMode="auto">
          <a:xfrm>
            <a:off x="444500" y="1511300"/>
            <a:ext cx="57832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z="1600" dirty="0" err="1">
                <a:solidFill>
                  <a:prstClr val="white"/>
                </a:solidFill>
                <a:latin typeface="Noto Sans CJK KR Medium" pitchFamily="34" charset="-127"/>
                <a:ea typeface="Noto Sans CJK KR Medium" pitchFamily="34" charset="-127"/>
              </a:rPr>
              <a:t>블루투스를</a:t>
            </a:r>
            <a:r>
              <a:rPr lang="ko-KR" altLang="en-US" sz="1600" dirty="0">
                <a:solidFill>
                  <a:prstClr val="white"/>
                </a:solidFill>
                <a:latin typeface="Noto Sans CJK KR Medium" pitchFamily="34" charset="-127"/>
                <a:ea typeface="Noto Sans CJK KR Medium" pitchFamily="34" charset="-127"/>
              </a:rPr>
              <a:t> 이용해 </a:t>
            </a:r>
            <a:r>
              <a:rPr lang="en-US" altLang="ko-KR" sz="1600" dirty="0">
                <a:solidFill>
                  <a:prstClr val="white"/>
                </a:solidFill>
                <a:latin typeface="Noto Sans CJK KR Medium" pitchFamily="34" charset="-127"/>
                <a:ea typeface="Noto Sans CJK KR Medium" pitchFamily="34" charset="-127"/>
              </a:rPr>
              <a:t>LED</a:t>
            </a:r>
            <a:r>
              <a:rPr lang="ko-KR" altLang="en-US" sz="1600" dirty="0">
                <a:solidFill>
                  <a:prstClr val="white"/>
                </a:solidFill>
                <a:latin typeface="Noto Sans CJK KR Medium" pitchFamily="34" charset="-127"/>
                <a:ea typeface="Noto Sans CJK KR Medium" pitchFamily="34" charset="-127"/>
              </a:rPr>
              <a:t> 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68325" y="2071688"/>
            <a:ext cx="35210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&lt;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SoftwareSerial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 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SoftwareSerial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(4, 5); </a:t>
            </a:r>
          </a:p>
          <a:p>
            <a:r>
              <a:rPr lang="en-US" altLang="ko-KR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boolean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temp = 0;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 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 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494130" y="2053829"/>
            <a:ext cx="37088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available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()) { 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byte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data =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BTSerial.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read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 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write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(data); 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(data == ‘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’) {</a:t>
            </a:r>
          </a:p>
          <a:p>
            <a:r>
              <a:rPr lang="en-US" altLang="ko-KR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 </a:t>
            </a:r>
          </a:p>
          <a:p>
            <a:r>
              <a:rPr lang="en-US" altLang="ko-KR" dirty="0">
                <a:solidFill>
                  <a:srgbClr val="70AD4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else if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(data == ‘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X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') {          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4616450" y="2013743"/>
            <a:ext cx="0" cy="4673551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E5FE34E-3C4D-44A9-8388-54E26C19E2E6}"/>
              </a:ext>
            </a:extLst>
          </p:cNvPr>
          <p:cNvSpPr txBox="1"/>
          <p:nvPr/>
        </p:nvSpPr>
        <p:spPr>
          <a:xfrm>
            <a:off x="8669438" y="6250573"/>
            <a:ext cx="3398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* </a:t>
            </a:r>
            <a:r>
              <a:rPr lang="ko-KR" altLang="en-US" sz="14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스마트폰에서 </a:t>
            </a:r>
            <a:r>
              <a:rPr lang="en-US" altLang="ko-KR" sz="14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 </a:t>
            </a:r>
            <a:r>
              <a:rPr lang="ko-KR" altLang="en-US" sz="14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이나 </a:t>
            </a:r>
            <a:r>
              <a:rPr lang="en-US" altLang="ko-KR" sz="14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X </a:t>
            </a:r>
            <a:r>
              <a:rPr lang="ko-KR" altLang="en-US" sz="14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</a:t>
            </a:r>
            <a:r>
              <a:rPr lang="ko-KR" altLang="en-US" sz="1400" dirty="0" err="1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보내봅시다</a:t>
            </a:r>
            <a:r>
              <a:rPr lang="en-US" altLang="ko-KR" sz="1400" dirty="0">
                <a:solidFill>
                  <a:srgbClr val="FF0000">
                    <a:alpha val="83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3C38383-EB40-4489-9405-6214ADAC51F1}"/>
              </a:ext>
            </a:extLst>
          </p:cNvPr>
          <p:cNvSpPr txBox="1"/>
          <p:nvPr/>
        </p:nvSpPr>
        <p:spPr>
          <a:xfrm>
            <a:off x="7444038" y="111760"/>
            <a:ext cx="462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</a:t>
            </a:r>
            <a:r>
              <a:rPr lang="en-US" altLang="ko-KR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1600" dirty="0">
                <a:solidFill>
                  <a:prstClr val="white">
                    <a:alpha val="83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활용해 블루투스 사용하기</a:t>
            </a:r>
            <a:endParaRPr lang="en-US" altLang="ko-KR" sz="1600" dirty="0">
              <a:solidFill>
                <a:prstClr val="white">
                  <a:alpha val="83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711697"/>
      </p:ext>
    </p:extLst>
  </p:cSld>
  <p:clrMapOvr>
    <a:masterClrMapping/>
  </p:clrMapOvr>
  <p:transition spd="slow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402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instructables.com/files/orig/F15/M5YJ/I5DSF18A/F15M5YJI5DSF18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2" b="27104"/>
          <a:stretch/>
        </p:blipFill>
        <p:spPr bwMode="auto">
          <a:xfrm>
            <a:off x="0" y="0"/>
            <a:ext cx="121920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84229" y="4645006"/>
            <a:ext cx="3751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44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</a:t>
            </a: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소개 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316362" y="5100916"/>
            <a:ext cx="0" cy="103817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33388" y="5866993"/>
            <a:ext cx="5092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아두이노의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유래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장점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구조에 대해 알아봅시다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048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025791" y="5923502"/>
            <a:ext cx="10351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드라이버가 올바로 설치되었다면  오렌지보드 연결 시 장치관리자에서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포트가 잡히는 것을 확인 할 수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782800" y="1400400"/>
            <a:ext cx="6300000" cy="4406400"/>
            <a:chOff x="457200" y="381000"/>
            <a:chExt cx="7572375" cy="551497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81000"/>
              <a:ext cx="7572375" cy="5514975"/>
            </a:xfrm>
            <a:prstGeom prst="rect">
              <a:avLst/>
            </a:prstGeom>
          </p:spPr>
        </p:pic>
        <p:cxnSp>
          <p:nvCxnSpPr>
            <p:cNvPr id="17" name="직선 연결선 16"/>
            <p:cNvCxnSpPr/>
            <p:nvPr/>
          </p:nvCxnSpPr>
          <p:spPr>
            <a:xfrm>
              <a:off x="1115786" y="4811486"/>
              <a:ext cx="1551214" cy="0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sz="2000" dirty="0"/>
              <a:t>통합개발환경</a:t>
            </a:r>
            <a:r>
              <a:rPr lang="en-US" altLang="ko-KR" sz="2000" dirty="0"/>
              <a:t>(IDE)</a:t>
            </a:r>
            <a:r>
              <a:rPr lang="ko-KR" altLang="en-US" sz="2000" dirty="0"/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21396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63625" y="5589385"/>
            <a:ext cx="10417213" cy="1050805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233689" y="5660109"/>
            <a:ext cx="1014223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위와 같이 장치가 제대로 인식이 되지 않아 기타 장치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 USB Serial Port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 나올 경우 오렌지보드용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FTDI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드라이버를 수동 설치해야 합니다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다음 절차를 진행하여 드라이버를 설치 해 줍니다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1400400"/>
            <a:ext cx="5889252" cy="404019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3549800" y="2892431"/>
            <a:ext cx="85075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FTDI </a:t>
            </a:r>
            <a:r>
              <a:rPr lang="ko-KR" altLang="en-US" dirty="0"/>
              <a:t>드라이버 설치</a:t>
            </a:r>
          </a:p>
        </p:txBody>
      </p:sp>
    </p:spTree>
    <p:extLst>
      <p:ext uri="{BB962C8B-B14F-4D97-AF65-F5344CB8AC3E}">
        <p14:creationId xmlns:p14="http://schemas.microsoft.com/office/powerpoint/2010/main" val="41652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2" b="37565"/>
          <a:stretch/>
        </p:blipFill>
        <p:spPr>
          <a:xfrm>
            <a:off x="810607" y="1586178"/>
            <a:ext cx="10683304" cy="3005262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73457" y="5048610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65177" y="5103438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3872" y="5089942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02510" y="5067055"/>
            <a:ext cx="825775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FTDI CHIP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홈페이지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(http://www.ftdichip.com)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접속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73457" y="5794042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65177" y="5848870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3872" y="5835374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2675" y="5822319"/>
            <a:ext cx="825775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왼쪽 메뉴 바에서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Drivers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선택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FTDI </a:t>
            </a:r>
            <a:r>
              <a:rPr lang="ko-KR" altLang="en-US" dirty="0"/>
              <a:t>드라이버 설치</a:t>
            </a:r>
          </a:p>
        </p:txBody>
      </p:sp>
    </p:spTree>
    <p:extLst>
      <p:ext uri="{BB962C8B-B14F-4D97-AF65-F5344CB8AC3E}">
        <p14:creationId xmlns:p14="http://schemas.microsoft.com/office/powerpoint/2010/main" val="14024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73457" y="5715385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65177" y="5770213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3872" y="5756717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2677" y="5735911"/>
            <a:ext cx="825775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Drivers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메뉴에서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VCP Drivers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선택합니다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30" y="1644014"/>
            <a:ext cx="10517940" cy="367104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42690" y="2896010"/>
            <a:ext cx="647986" cy="18056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FTDI </a:t>
            </a:r>
            <a:r>
              <a:rPr lang="ko-KR" altLang="en-US" dirty="0"/>
              <a:t>드라이버 설치</a:t>
            </a:r>
          </a:p>
        </p:txBody>
      </p:sp>
    </p:spTree>
    <p:extLst>
      <p:ext uri="{BB962C8B-B14F-4D97-AF65-F5344CB8AC3E}">
        <p14:creationId xmlns:p14="http://schemas.microsoft.com/office/powerpoint/2010/main" val="39606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73457" y="5362960"/>
            <a:ext cx="10417213" cy="1290103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65177" y="5417788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3872" y="5404292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82843" y="5383485"/>
            <a:ext cx="9975707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자신의 컴퓨터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OS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맞는 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최신 버전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드라이버를 다운로드 받습니다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수동설치 파일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은 다음 슬라이드와 같이 진행해주시고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자동설치 파일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은 받으신 파일을 압축 해제하시고 그 안에 있는 실행파일을 실행하시면 됩니다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" y="1941749"/>
            <a:ext cx="10999727" cy="308874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927207" y="2257425"/>
            <a:ext cx="1549544" cy="66675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315450" y="2514600"/>
            <a:ext cx="981075" cy="14178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52415" y="1535569"/>
            <a:ext cx="1507144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자동설치 파일</a:t>
            </a:r>
          </a:p>
        </p:txBody>
      </p:sp>
      <p:cxnSp>
        <p:nvCxnSpPr>
          <p:cNvPr id="6" name="직선 화살표 연결선 5"/>
          <p:cNvCxnSpPr>
            <a:stCxn id="25" idx="2"/>
            <a:endCxn id="24" idx="0"/>
          </p:cNvCxnSpPr>
          <p:nvPr/>
        </p:nvCxnSpPr>
        <p:spPr>
          <a:xfrm>
            <a:off x="9805987" y="1904901"/>
            <a:ext cx="1" cy="609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48407" y="1451994"/>
            <a:ext cx="1507144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수동설치 파일</a:t>
            </a:r>
          </a:p>
        </p:txBody>
      </p:sp>
      <p:cxnSp>
        <p:nvCxnSpPr>
          <p:cNvPr id="29" name="직선 화살표 연결선 28"/>
          <p:cNvCxnSpPr>
            <a:stCxn id="28" idx="2"/>
            <a:endCxn id="22" idx="0"/>
          </p:cNvCxnSpPr>
          <p:nvPr/>
        </p:nvCxnSpPr>
        <p:spPr>
          <a:xfrm>
            <a:off x="3701979" y="1821326"/>
            <a:ext cx="0" cy="4360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FTDI </a:t>
            </a:r>
            <a:r>
              <a:rPr lang="ko-KR" altLang="en-US" dirty="0"/>
              <a:t>드라이버 설치</a:t>
            </a:r>
          </a:p>
        </p:txBody>
      </p:sp>
    </p:spTree>
    <p:extLst>
      <p:ext uri="{BB962C8B-B14F-4D97-AF65-F5344CB8AC3E}">
        <p14:creationId xmlns:p14="http://schemas.microsoft.com/office/powerpoint/2010/main" val="12645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73457" y="5562985"/>
            <a:ext cx="10417213" cy="970550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65177" y="5828633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3872" y="5825297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0496" y="5604214"/>
            <a:ext cx="953198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장치관리자에서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USB Serial Port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찾아 마우스 오른쪽 버튼을 누른 후 드라이버 소프트웨어 업데이트를 클릭 합니다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1400400"/>
            <a:ext cx="5889252" cy="404019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3549800" y="2892431"/>
            <a:ext cx="85075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680720" y="865124"/>
            <a:ext cx="3116580" cy="351971"/>
          </a:xfrm>
        </p:spPr>
        <p:txBody>
          <a:bodyPr/>
          <a:lstStyle/>
          <a:p>
            <a:r>
              <a:rPr lang="en-US" altLang="ko-KR" sz="2000" dirty="0"/>
              <a:t>FTDI </a:t>
            </a:r>
            <a:r>
              <a:rPr lang="ko-KR" altLang="en-US" sz="2000" dirty="0"/>
              <a:t>드라이버 수동 설치</a:t>
            </a:r>
          </a:p>
        </p:txBody>
      </p:sp>
    </p:spTree>
    <p:extLst>
      <p:ext uri="{BB962C8B-B14F-4D97-AF65-F5344CB8AC3E}">
        <p14:creationId xmlns:p14="http://schemas.microsoft.com/office/powerpoint/2010/main" val="290461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73457" y="571538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65177" y="577021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3872" y="575671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68097" y="5726136"/>
            <a:ext cx="929666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컴퓨터에서 드라이버 소프트웨어 찾아보기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(R)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 선택합니다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7" y="1398935"/>
            <a:ext cx="5681861" cy="4115993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680720" y="865124"/>
            <a:ext cx="3141980" cy="351971"/>
          </a:xfrm>
        </p:spPr>
        <p:txBody>
          <a:bodyPr/>
          <a:lstStyle/>
          <a:p>
            <a:r>
              <a:rPr lang="en-US" altLang="ko-KR" dirty="0"/>
              <a:t>FTDI </a:t>
            </a:r>
            <a:r>
              <a:rPr lang="ko-KR" altLang="en-US" dirty="0"/>
              <a:t>드라이버 수동 설치</a:t>
            </a:r>
          </a:p>
        </p:txBody>
      </p:sp>
    </p:spTree>
    <p:extLst>
      <p:ext uri="{BB962C8B-B14F-4D97-AF65-F5344CB8AC3E}">
        <p14:creationId xmlns:p14="http://schemas.microsoft.com/office/powerpoint/2010/main" val="1424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73457" y="5715384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65177" y="5770212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3872" y="5756716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78256" y="5743717"/>
            <a:ext cx="9785983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다음 화면에서 찾아보기 버튼을 누른 후 받으신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FTDI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드라이버 폴더를 선택 한 후 다음을 누른 후 완료를 합니다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56" y="1371791"/>
            <a:ext cx="5865713" cy="424917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680720" y="865124"/>
            <a:ext cx="3129280" cy="351971"/>
          </a:xfrm>
        </p:spPr>
        <p:txBody>
          <a:bodyPr/>
          <a:lstStyle/>
          <a:p>
            <a:r>
              <a:rPr lang="en-US" altLang="ko-KR" dirty="0"/>
              <a:t>FTDI </a:t>
            </a:r>
            <a:r>
              <a:rPr lang="ko-KR" altLang="en-US" dirty="0"/>
              <a:t>드라이버 수동 설치</a:t>
            </a:r>
          </a:p>
        </p:txBody>
      </p:sp>
    </p:spTree>
    <p:extLst>
      <p:ext uri="{BB962C8B-B14F-4D97-AF65-F5344CB8AC3E}">
        <p14:creationId xmlns:p14="http://schemas.microsoft.com/office/powerpoint/2010/main" val="10482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025791" y="5923502"/>
            <a:ext cx="10351457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드라이버가 올바로 설치되었다면  오렌지보드 연결 시 장치관리자에서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COM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포트가 잡히는 것을 확인 할 수 있습니다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782800" y="1400400"/>
            <a:ext cx="6300000" cy="4406400"/>
            <a:chOff x="457200" y="381000"/>
            <a:chExt cx="7572375" cy="551497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81000"/>
              <a:ext cx="7572375" cy="5514975"/>
            </a:xfrm>
            <a:prstGeom prst="rect">
              <a:avLst/>
            </a:prstGeom>
          </p:spPr>
        </p:pic>
        <p:cxnSp>
          <p:nvCxnSpPr>
            <p:cNvPr id="17" name="직선 연결선 16"/>
            <p:cNvCxnSpPr/>
            <p:nvPr/>
          </p:nvCxnSpPr>
          <p:spPr>
            <a:xfrm>
              <a:off x="1115786" y="4811486"/>
              <a:ext cx="1551214" cy="0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680720" y="865124"/>
            <a:ext cx="3141980" cy="351971"/>
          </a:xfrm>
        </p:spPr>
        <p:txBody>
          <a:bodyPr/>
          <a:lstStyle/>
          <a:p>
            <a:r>
              <a:rPr lang="en-US" altLang="ko-KR" dirty="0"/>
              <a:t>FTDI</a:t>
            </a:r>
            <a:r>
              <a:rPr lang="ko-KR" altLang="en-US" dirty="0"/>
              <a:t> 드라이버 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12E3186-AB17-4B9A-9CF2-4AD33A146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" t="70382" r="70172" b="19703"/>
          <a:stretch/>
        </p:blipFill>
        <p:spPr>
          <a:xfrm>
            <a:off x="5403436" y="4261296"/>
            <a:ext cx="3211009" cy="945710"/>
          </a:xfrm>
          <a:prstGeom prst="rect">
            <a:avLst/>
          </a:prstGeom>
          <a:ln>
            <a:solidFill>
              <a:srgbClr val="65C0C4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xmlns="" id="{01AA1F88-15A5-41CF-91FD-04F33A57BEB6}"/>
              </a:ext>
            </a:extLst>
          </p:cNvPr>
          <p:cNvCxnSpPr>
            <a:cxnSpLocks/>
          </p:cNvCxnSpPr>
          <p:nvPr/>
        </p:nvCxnSpPr>
        <p:spPr>
          <a:xfrm flipV="1">
            <a:off x="4673600" y="4775200"/>
            <a:ext cx="622300" cy="1016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1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object 10"/>
          <p:cNvSpPr/>
          <p:nvPr/>
        </p:nvSpPr>
        <p:spPr>
          <a:xfrm>
            <a:off x="6283960" y="1789732"/>
            <a:ext cx="506681" cy="497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7020018" y="1800273"/>
            <a:ext cx="42393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확인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현재 편집 창에 열려 있는 프로그램을 컴파일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28" name="object 11"/>
          <p:cNvSpPr/>
          <p:nvPr/>
        </p:nvSpPr>
        <p:spPr>
          <a:xfrm>
            <a:off x="6283961" y="2828049"/>
            <a:ext cx="506680" cy="497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7007266" y="2707488"/>
            <a:ext cx="4327484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>
              <a:lnSpc>
                <a:spcPct val="150000"/>
              </a:lnSpc>
            </a:pPr>
            <a:r>
              <a:rPr lang="ko-KR" altLang="en-US" sz="1400" b="1" dirty="0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업로드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현재 프로그램을 컴파일 한 뒤 컴퓨터에 연결된 오렌지 보드로 컴파일 된 프로그램을 업로드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9" name="object 12"/>
          <p:cNvSpPr/>
          <p:nvPr/>
        </p:nvSpPr>
        <p:spPr>
          <a:xfrm>
            <a:off x="6283961" y="3842892"/>
            <a:ext cx="506679" cy="4975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TextBox 33"/>
          <p:cNvSpPr txBox="1"/>
          <p:nvPr/>
        </p:nvSpPr>
        <p:spPr>
          <a:xfrm>
            <a:off x="7007266" y="3845813"/>
            <a:ext cx="44561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새 파일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편집 창이 비어 있는 새로운 프로그램을 생성한다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0" name="object 13"/>
          <p:cNvSpPr/>
          <p:nvPr/>
        </p:nvSpPr>
        <p:spPr>
          <a:xfrm>
            <a:off x="6283961" y="4832020"/>
            <a:ext cx="506677" cy="4975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TextBox 34"/>
          <p:cNvSpPr txBox="1"/>
          <p:nvPr/>
        </p:nvSpPr>
        <p:spPr>
          <a:xfrm>
            <a:off x="7007266" y="4824069"/>
            <a:ext cx="44561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열기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저장되어 있는 프로그램을 열 때 사용한다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31" name="object 14"/>
          <p:cNvSpPr/>
          <p:nvPr/>
        </p:nvSpPr>
        <p:spPr>
          <a:xfrm>
            <a:off x="6283960" y="5814902"/>
            <a:ext cx="506679" cy="4975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7023215" y="5818475"/>
            <a:ext cx="44561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저장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현재 프로그램을 저장한다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5" y="1476681"/>
            <a:ext cx="4974732" cy="5175374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통합개발환경</a:t>
            </a:r>
            <a:r>
              <a:rPr lang="en-US" altLang="ko-KR" dirty="0"/>
              <a:t>(IDE) </a:t>
            </a:r>
            <a:r>
              <a:rPr lang="ko-KR" altLang="en-US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919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소개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37208" y="4782807"/>
            <a:ext cx="10905865" cy="1874985"/>
          </a:xfrm>
          <a:prstGeom prst="roundRect">
            <a:avLst>
              <a:gd name="adj" fmla="val 9017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88759" y="4881772"/>
            <a:ext cx="109145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이탈리아 디자인 전문 학교의 목표는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'IT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와 디자인을 융합한 학생을 만들자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였다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그렇지만 공학지식을 전수하는데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있어서 여러 가지 어려움을 가지게 되었는데 그 중 가장 큰 문제점이 전자부품은 값비싸기 때문에 재원확보에 어려움을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가지게 되었다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마시모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반지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(Massimo </a:t>
            </a:r>
            <a:r>
              <a:rPr lang="en-US" altLang="ko-KR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Banzi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라는 교수가 </a:t>
            </a:r>
            <a:r>
              <a:rPr lang="ko-KR" altLang="en-US" sz="1700" i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기초 기술로 값싸게 기능을 구현할 수 있는 보드는 없을까</a:t>
            </a:r>
            <a:r>
              <a:rPr lang="en-US" altLang="ko-KR" sz="1700" i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?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라고 고민을 하다가 직접 개발에 나서게 되었고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그리하여 탄생한 보드가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아두이노이다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311619" y="1423837"/>
            <a:ext cx="4293172" cy="3219879"/>
            <a:chOff x="719948" y="1468662"/>
            <a:chExt cx="4293172" cy="3219879"/>
          </a:xfrm>
        </p:grpSpPr>
        <p:pic>
          <p:nvPicPr>
            <p:cNvPr id="2052" name="Picture 4" descr="https://tedcdnpi-a.akamaihd.net/r/tedcdnpe-a.akamaihd.net/images/ted/789633cefb011dbd2b8f0081b868424d24d45166_800x600.jpg?quality=89&amp;w=8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948" y="1468662"/>
              <a:ext cx="4293172" cy="3219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719948" y="4161378"/>
              <a:ext cx="4293172" cy="515026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158941" y="4238705"/>
              <a:ext cx="3455026" cy="366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Massimo </a:t>
              </a:r>
              <a:r>
                <a:rPr lang="en-US" altLang="ko-KR" sz="2000" dirty="0" err="1">
                  <a:solidFill>
                    <a:schemeClr val="accent2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Banzi</a:t>
              </a:r>
              <a:endParaRPr lang="ko-KR" altLang="en-US" sz="2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836022" y="1423836"/>
            <a:ext cx="5191823" cy="3461606"/>
            <a:chOff x="5244351" y="1468661"/>
            <a:chExt cx="5191823" cy="3461606"/>
          </a:xfrm>
        </p:grpSpPr>
        <p:sp>
          <p:nvSpPr>
            <p:cNvPr id="26" name="object 11"/>
            <p:cNvSpPr/>
            <p:nvPr/>
          </p:nvSpPr>
          <p:spPr>
            <a:xfrm>
              <a:off x="5244352" y="1468661"/>
              <a:ext cx="5057519" cy="3219879"/>
            </a:xfrm>
            <a:prstGeom prst="rect">
              <a:avLst/>
            </a:prstGeom>
            <a:blipFill>
              <a:blip r:embed="rId3" cstate="print"/>
              <a:srcRect/>
              <a:stretch>
                <a:fillRect l="-15644"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244351" y="3845859"/>
              <a:ext cx="5057519" cy="845046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0324" y="3992442"/>
              <a:ext cx="3455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accent2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이탈리아 디자인 전문학교</a:t>
              </a:r>
              <a:endParaRPr lang="ko-KR" altLang="en-US" sz="12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31408" y="4222381"/>
              <a:ext cx="47047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2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Interaction Design </a:t>
              </a:r>
              <a:r>
                <a:rPr lang="en-US" altLang="ko-KR" sz="2000" dirty="0" err="1">
                  <a:solidFill>
                    <a:schemeClr val="accent2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Institutelver</a:t>
              </a:r>
              <a:endParaRPr lang="en-US" altLang="ko-KR" sz="2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endParaRPr lang="en-US" altLang="ko-KR" sz="2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7" name="텍스트 개체 틀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/>
              <a:t>아두이노의</a:t>
            </a:r>
            <a:r>
              <a:rPr lang="ko-KR" altLang="en-US" dirty="0"/>
              <a:t> 유래</a:t>
            </a:r>
          </a:p>
        </p:txBody>
      </p:sp>
    </p:spTree>
    <p:extLst>
      <p:ext uri="{BB962C8B-B14F-4D97-AF65-F5344CB8AC3E}">
        <p14:creationId xmlns:p14="http://schemas.microsoft.com/office/powerpoint/2010/main" val="1331590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63540" y="1846170"/>
            <a:ext cx="37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소스코드에서의 </a:t>
            </a:r>
            <a:r>
              <a:rPr lang="ko-KR" altLang="en-US" sz="48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메모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63540" y="2885930"/>
            <a:ext cx="664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소스 코드를 쉽게 이해할 수 있도록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만드는 것이 목적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71160" y="4408022"/>
            <a:ext cx="4675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//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: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한 줄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(line)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대하여 주석 처리를 할 때 사용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71160" y="5010002"/>
            <a:ext cx="68091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/*(</a:t>
            </a:r>
            <a:r>
              <a:rPr lang="ko-KR" altLang="en-US" sz="2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시작</a:t>
            </a:r>
            <a:r>
              <a:rPr lang="en-US" altLang="ko-KR" sz="2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)   */(</a:t>
            </a:r>
            <a:r>
              <a:rPr lang="ko-KR" altLang="en-US" sz="2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끝</a:t>
            </a:r>
            <a:r>
              <a:rPr lang="en-US" altLang="ko-KR" sz="2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특정 영역에 대하여 주석 처리를 할 때 사용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2019300"/>
            <a:ext cx="4409553" cy="37439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98166" y="2491740"/>
            <a:ext cx="3315694" cy="243840"/>
          </a:xfrm>
          <a:prstGeom prst="rect">
            <a:avLst/>
          </a:prstGeom>
          <a:noFill/>
          <a:ln w="190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29586" y="3478473"/>
            <a:ext cx="877294" cy="1808527"/>
          </a:xfrm>
          <a:prstGeom prst="rect">
            <a:avLst/>
          </a:prstGeom>
          <a:noFill/>
          <a:ln w="190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128427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29" grpId="0"/>
      <p:bldP spid="30" grpId="0"/>
      <p:bldP spid="7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r="1135" b="1791"/>
          <a:stretch>
            <a:fillRect/>
          </a:stretch>
        </p:blipFill>
        <p:spPr bwMode="auto">
          <a:xfrm>
            <a:off x="4146550" y="1023112"/>
            <a:ext cx="4914900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7"/>
          <p:cNvSpPr/>
          <p:nvPr/>
        </p:nvSpPr>
        <p:spPr>
          <a:xfrm>
            <a:off x="973457" y="615353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68097" y="6164286"/>
            <a:ext cx="929666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파일 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예제 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 01.Basic  Blink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를 선택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65177" y="620836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63872" y="619486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오렌지보드 테스트</a:t>
            </a:r>
          </a:p>
        </p:txBody>
      </p:sp>
    </p:spTree>
    <p:extLst>
      <p:ext uri="{BB962C8B-B14F-4D97-AF65-F5344CB8AC3E}">
        <p14:creationId xmlns:p14="http://schemas.microsoft.com/office/powerpoint/2010/main" val="14743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모서리가 둥근 직사각형 17"/>
          <p:cNvSpPr/>
          <p:nvPr/>
        </p:nvSpPr>
        <p:spPr>
          <a:xfrm>
            <a:off x="973457" y="615353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65177" y="620836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3872" y="619486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8097" y="6164286"/>
            <a:ext cx="9296664" cy="44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Blink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라는 새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창이나오면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툴 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포트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 탭에서 오렌지보드가 연결된 </a:t>
            </a:r>
            <a:r>
              <a:rPr lang="en-US" altLang="ko-KR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COM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포트 번호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를 선택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6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" r="1567" b="1363"/>
          <a:stretch>
            <a:fillRect/>
          </a:stretch>
        </p:blipFill>
        <p:spPr bwMode="auto">
          <a:xfrm>
            <a:off x="4129899" y="1023112"/>
            <a:ext cx="4845050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오렌지보드 테스트</a:t>
            </a:r>
          </a:p>
        </p:txBody>
      </p:sp>
    </p:spTree>
    <p:extLst>
      <p:ext uri="{BB962C8B-B14F-4D97-AF65-F5344CB8AC3E}">
        <p14:creationId xmlns:p14="http://schemas.microsoft.com/office/powerpoint/2010/main" val="11660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모서리가 둥근 직사각형 17"/>
          <p:cNvSpPr/>
          <p:nvPr/>
        </p:nvSpPr>
        <p:spPr>
          <a:xfrm>
            <a:off x="973457" y="615353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65177" y="620836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3872" y="619486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8097" y="6164286"/>
            <a:ext cx="929666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업로드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버튼을 눌러 오렌지보드에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Blink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예제를 업로드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2" name="그룹 8"/>
          <p:cNvGrpSpPr>
            <a:grpSpLocks/>
          </p:cNvGrpSpPr>
          <p:nvPr/>
        </p:nvGrpSpPr>
        <p:grpSpPr bwMode="auto">
          <a:xfrm>
            <a:off x="4129899" y="1023112"/>
            <a:ext cx="4845050" cy="4913312"/>
            <a:chOff x="2626786" y="836712"/>
            <a:chExt cx="4846101" cy="4914000"/>
          </a:xfrm>
        </p:grpSpPr>
        <p:pic>
          <p:nvPicPr>
            <p:cNvPr id="33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7" r="1567" b="1363"/>
            <a:stretch>
              <a:fillRect/>
            </a:stretch>
          </p:blipFill>
          <p:spPr bwMode="auto">
            <a:xfrm>
              <a:off x="2626786" y="836712"/>
              <a:ext cx="4846101" cy="491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2793509" y="1178072"/>
              <a:ext cx="287400" cy="287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오렌지보드 테스트</a:t>
            </a:r>
          </a:p>
        </p:txBody>
      </p:sp>
    </p:spTree>
    <p:extLst>
      <p:ext uri="{BB962C8B-B14F-4D97-AF65-F5344CB8AC3E}">
        <p14:creationId xmlns:p14="http://schemas.microsoft.com/office/powerpoint/2010/main" val="19866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환경 설치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4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18" y="1378481"/>
            <a:ext cx="7777163" cy="464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17"/>
          <p:cNvSpPr/>
          <p:nvPr/>
        </p:nvSpPr>
        <p:spPr>
          <a:xfrm>
            <a:off x="973457" y="615353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5177" y="620836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3872" y="619486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68097" y="6164286"/>
            <a:ext cx="929666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오렌지보드에 내장된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13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번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초마다 깜빡이는지 확인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오렌지보드 테스트</a:t>
            </a:r>
          </a:p>
        </p:txBody>
      </p:sp>
    </p:spTree>
    <p:extLst>
      <p:ext uri="{BB962C8B-B14F-4D97-AF65-F5344CB8AC3E}">
        <p14:creationId xmlns:p14="http://schemas.microsoft.com/office/powerpoint/2010/main" val="19292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/>
          <p:cNvSpPr/>
          <p:nvPr/>
        </p:nvSpPr>
        <p:spPr>
          <a:xfrm>
            <a:off x="324089" y="289364"/>
            <a:ext cx="386734" cy="3867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14995" y="231493"/>
            <a:ext cx="94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차례</a:t>
            </a:r>
            <a:endParaRPr lang="en-US" altLang="ko-KR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1"/>
          <a:stretch/>
        </p:blipFill>
        <p:spPr>
          <a:xfrm>
            <a:off x="3429000" y="289364"/>
            <a:ext cx="5334000" cy="412059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따라하기</a:t>
            </a:r>
            <a:endParaRPr lang="ko-KR" altLang="en-US" sz="24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11510" y="4887055"/>
            <a:ext cx="5314269" cy="1529764"/>
            <a:chOff x="4213187" y="4887055"/>
            <a:chExt cx="5314269" cy="1529764"/>
          </a:xfrm>
        </p:grpSpPr>
        <p:sp>
          <p:nvSpPr>
            <p:cNvPr id="26" name="TextBox 25"/>
            <p:cNvSpPr txBox="1"/>
            <p:nvPr/>
          </p:nvSpPr>
          <p:spPr>
            <a:xfrm>
              <a:off x="4385906" y="4887055"/>
              <a:ext cx="375109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오렌지보드를 활용해 </a:t>
              </a:r>
              <a:endPara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4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LED </a:t>
              </a:r>
              <a:r>
                <a:rPr lang="ko-KR" altLang="en-US" sz="4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제어하기 </a:t>
              </a:r>
              <a:endParaRPr lang="en-US" altLang="ko-KR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4213187" y="4962738"/>
              <a:ext cx="4852" cy="141839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435065" y="6109042"/>
              <a:ext cx="5092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에 대해 알아보고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를 제어해봅시다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5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36621" y="5295900"/>
            <a:ext cx="11323255" cy="139065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56872" y="5360302"/>
            <a:ext cx="1109664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한쪽 방향으로만 전류가 흐르도록 제어하는 반도체 소자를 다이오드라고 하며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다이오드 중 </a:t>
            </a: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전기 에너지를 빛 에너지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변환하는 것을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LED(Light Emitting Diode)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라고 한다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LED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는 다양한 색깔의 빛을 낼 수 있으며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에너지 효율이 높고 직진성이 좋아 멀리서도 잘 보인다는 장점이 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1026" name="Picture 2" descr="http://s3.amazonaws.com/digitaltrends-uploads-prod/2015/06/Generic-LED-light-bul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96" y="1446478"/>
            <a:ext cx="5323068" cy="35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net2.cbsistatic.com/hub/i/r/2013/08/27/b54135f7-84b8-11e3-beb9-14feb5ca9861/thumbnail/770x433/4e0cda6309d38d200a8df813f21ceaa8/2Z9A2650_940x47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189" y="1446479"/>
            <a:ext cx="2861693" cy="160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honesreview.co.uk/wp-content/phoneimages/xiaomi-smart.lamp_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419"/>
          <a:stretch/>
        </p:blipFill>
        <p:spPr bwMode="auto">
          <a:xfrm>
            <a:off x="5908189" y="3200032"/>
            <a:ext cx="3135317" cy="179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01.appmifile.com/webfile/globalimg/Product/LED_Light/LED_0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9"/>
          <a:stretch/>
        </p:blipFill>
        <p:spPr bwMode="auto">
          <a:xfrm>
            <a:off x="8900930" y="3200032"/>
            <a:ext cx="2864006" cy="17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g01.s.alicdn.com/kf/HTB1v.wXFVXXXXcUXFXXq6xXFXXXi/220274093/HTB1v.wXFVXXXXcUXFXXq6xXFXXXi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31"/>
          <a:stretch/>
        </p:blipFill>
        <p:spPr bwMode="auto">
          <a:xfrm>
            <a:off x="8900930" y="1446478"/>
            <a:ext cx="2858947" cy="16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96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046157" y="1253744"/>
            <a:ext cx="0" cy="5306208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31904" y="4809490"/>
            <a:ext cx="5365891" cy="164846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29388" y="4827981"/>
            <a:ext cx="530493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는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개의 전극 단자로 구성되어 있으며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긴 단자는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애노드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(Anode),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짧은 단자는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캐소드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(Cathode)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 부른다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애노드에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(+)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전극을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캐소드에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(-)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전극을 연결하면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 켜지게 된다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98970" y="4356382"/>
            <a:ext cx="5365891" cy="2232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474566" y="4450531"/>
            <a:ext cx="5304930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LED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는 발광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다이오드라고 하며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Ga(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갈륨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),P(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인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),As(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비소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재료로 하여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반도체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다이오드의 특성을 가지고 있으며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전류를 흐르게 하면 각종 색으로 빛을 발한다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LED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전류를 흐르면 각 반도체에 있는 전자와 정공이 결합하게 되는데 이 때 생기는 에너지가 빛이 된다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9" name="그룹 13"/>
          <p:cNvGrpSpPr>
            <a:grpSpLocks/>
          </p:cNvGrpSpPr>
          <p:nvPr/>
        </p:nvGrpSpPr>
        <p:grpSpPr bwMode="auto">
          <a:xfrm>
            <a:off x="910144" y="2149829"/>
            <a:ext cx="4783201" cy="1773633"/>
            <a:chOff x="591266" y="4500081"/>
            <a:chExt cx="3990152" cy="1479997"/>
          </a:xfrm>
        </p:grpSpPr>
        <p:pic>
          <p:nvPicPr>
            <p:cNvPr id="20" name="그림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0" r="32660"/>
            <a:stretch>
              <a:fillRect/>
            </a:stretch>
          </p:blipFill>
          <p:spPr bwMode="auto">
            <a:xfrm rot="-5400000">
              <a:off x="1836831" y="3664164"/>
              <a:ext cx="634107" cy="3125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타원 27"/>
            <p:cNvSpPr/>
            <p:nvPr/>
          </p:nvSpPr>
          <p:spPr>
            <a:xfrm>
              <a:off x="1810995" y="5595922"/>
              <a:ext cx="319155" cy="33646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latin typeface="Arial Black" panose="020B0A04020102020204" pitchFamily="34" charset="0"/>
                </a:rPr>
                <a:t>-</a:t>
              </a:r>
              <a:endParaRPr kumimoji="0" lang="ko-KR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810995" y="4523925"/>
              <a:ext cx="319155" cy="33646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latin typeface="Arial Black" panose="020B0A04020102020204" pitchFamily="34" charset="0"/>
                </a:rPr>
                <a:t>+</a:t>
              </a:r>
              <a:endParaRPr kumimoji="0" lang="ko-KR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30" name="TextBox 52"/>
            <p:cNvSpPr txBox="1">
              <a:spLocks noChangeArrowheads="1"/>
            </p:cNvSpPr>
            <p:nvPr/>
          </p:nvSpPr>
          <p:spPr bwMode="auto">
            <a:xfrm>
              <a:off x="2246740" y="4500081"/>
              <a:ext cx="1895439" cy="388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ko-KR" altLang="en-US" sz="2400" dirty="0">
                  <a:solidFill>
                    <a:srgbClr val="FF0000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다리가 긴 쪽이 </a:t>
              </a:r>
              <a:r>
                <a:rPr kumimoji="0" lang="en-US" altLang="ko-KR" sz="2400" dirty="0">
                  <a:solidFill>
                    <a:srgbClr val="FF0000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+</a:t>
              </a:r>
              <a:r>
                <a:rPr kumimoji="0" lang="ko-KR" altLang="en-US" sz="2400" dirty="0">
                  <a:solidFill>
                    <a:srgbClr val="FF0000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입니다</a:t>
              </a:r>
              <a:r>
                <a:rPr kumimoji="0" lang="en-US" altLang="ko-KR" sz="2400" dirty="0">
                  <a:solidFill>
                    <a:srgbClr val="FF0000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  <a:endParaRPr kumimoji="0" lang="ko-KR" altLang="en-US" sz="2400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31" name="TextBox 53"/>
            <p:cNvSpPr txBox="1">
              <a:spLocks noChangeArrowheads="1"/>
            </p:cNvSpPr>
            <p:nvPr/>
          </p:nvSpPr>
          <p:spPr bwMode="auto">
            <a:xfrm>
              <a:off x="2211261" y="5591325"/>
              <a:ext cx="2370157" cy="388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ko-KR" altLang="en-US" sz="2400" dirty="0">
                  <a:solidFill>
                    <a:srgbClr val="0070C0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다리가 짧은 쪽은 </a:t>
              </a:r>
              <a:r>
                <a:rPr kumimoji="0" lang="en-US" altLang="ko-KR" sz="2400" dirty="0">
                  <a:solidFill>
                    <a:srgbClr val="0070C0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-</a:t>
              </a:r>
              <a:r>
                <a:rPr kumimoji="0" lang="ko-KR" altLang="en-US" sz="2400" dirty="0">
                  <a:solidFill>
                    <a:srgbClr val="0070C0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입니다</a:t>
              </a:r>
              <a:r>
                <a:rPr kumimoji="0" lang="en-US" altLang="ko-KR" sz="2400" dirty="0">
                  <a:solidFill>
                    <a:srgbClr val="0070C0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  <a:endParaRPr kumimoji="0" lang="ko-KR" altLang="en-US" sz="2400" dirty="0">
                <a:solidFill>
                  <a:srgbClr val="0070C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pic>
        <p:nvPicPr>
          <p:cNvPr id="32" name="Picture 2" descr="led 발광 원리에 대한 이미지 검색결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81" y="1541678"/>
            <a:ext cx="4000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구조 및 원리</a:t>
            </a:r>
          </a:p>
        </p:txBody>
      </p:sp>
    </p:spTree>
    <p:extLst>
      <p:ext uri="{BB962C8B-B14F-4D97-AF65-F5344CB8AC3E}">
        <p14:creationId xmlns:p14="http://schemas.microsoft.com/office/powerpoint/2010/main" val="24057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98376"/>
              </p:ext>
            </p:extLst>
          </p:nvPr>
        </p:nvGraphicFramePr>
        <p:xfrm>
          <a:off x="497840" y="1491826"/>
          <a:ext cx="11074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0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NO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수량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상세설명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아두이노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UNO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r>
                        <a:rPr lang="en-US" altLang="ko-KR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(R,G,B)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 Color</a:t>
                      </a:r>
                      <a:r>
                        <a:rPr lang="en-US" altLang="ko-KR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LED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Cathode Common Type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330</a:t>
                      </a:r>
                      <a:r>
                        <a:rPr lang="el-GR" altLang="ko-KR" sz="16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CJK KR DemiLight" panose="020B0400000000000000" pitchFamily="34" charset="-127"/>
                          <a:cs typeface="+mn-cs"/>
                        </a:rPr>
                        <a:t>Ω</a:t>
                      </a:r>
                      <a:r>
                        <a:rPr lang="en-US" altLang="ko-KR" sz="16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저항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7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 이상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610106"/>
              </p:ext>
            </p:extLst>
          </p:nvPr>
        </p:nvGraphicFramePr>
        <p:xfrm>
          <a:off x="477520" y="4202486"/>
          <a:ext cx="11104878" cy="221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4055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20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오렌지보드</a:t>
                      </a:r>
                      <a:endParaRPr lang="en-US" altLang="ko-KR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330</a:t>
                      </a:r>
                      <a:r>
                        <a:rPr lang="el-GR" altLang="ko-KR" sz="1400" b="1" i="0" kern="1200" dirty="0">
                          <a:solidFill>
                            <a:srgbClr val="ED7D31"/>
                          </a:solidFill>
                          <a:effectLst/>
                          <a:latin typeface="+mn-lt"/>
                          <a:ea typeface="Noto Sans CJK KR DemiLight" panose="020B0400000000000000" pitchFamily="34" charset="-127"/>
                          <a:cs typeface="+mn-cs"/>
                        </a:rPr>
                        <a:t>Ω</a:t>
                      </a:r>
                      <a:r>
                        <a:rPr lang="en-US" altLang="ko-KR" sz="1400" b="1" i="0" kern="1200" dirty="0">
                          <a:solidFill>
                            <a:srgbClr val="ED7D3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400" b="1" i="0" kern="1200" dirty="0">
                          <a:solidFill>
                            <a:srgbClr val="ED7D3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저항</a:t>
                      </a:r>
                      <a:endParaRPr lang="ko-KR" altLang="en-US" sz="1500" b="1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97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사진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45" y="4831131"/>
            <a:ext cx="1616250" cy="10718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633" y="4842829"/>
            <a:ext cx="1501489" cy="999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45" y="4762660"/>
            <a:ext cx="1809750" cy="1200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224" y="4760011"/>
            <a:ext cx="1809750" cy="1200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t="13798" r="33087" b="6003"/>
          <a:stretch/>
        </p:blipFill>
        <p:spPr>
          <a:xfrm rot="16200000">
            <a:off x="2005430" y="4691473"/>
            <a:ext cx="1021629" cy="14257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/>
              <a:t>부품 목록</a:t>
            </a:r>
          </a:p>
        </p:txBody>
      </p:sp>
    </p:spTree>
    <p:extLst>
      <p:ext uri="{BB962C8B-B14F-4D97-AF65-F5344CB8AC3E}">
        <p14:creationId xmlns:p14="http://schemas.microsoft.com/office/powerpoint/2010/main" val="964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1"/>
          <p:cNvSpPr/>
          <p:nvPr/>
        </p:nvSpPr>
        <p:spPr>
          <a:xfrm>
            <a:off x="680720" y="1821285"/>
            <a:ext cx="6147566" cy="3061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0535" y="5470717"/>
            <a:ext cx="10536850" cy="956499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22936" y="5536462"/>
            <a:ext cx="10023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납땜을 하지 않아도 연결하고 싶은 전자 부품의 다리를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브레드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보드의 홈에 꽂아 쉽게 전자 회로를 만들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한 줄에는 </a:t>
            </a:r>
            <a:r>
              <a:rPr lang="en-US" altLang="ko-KR" sz="1600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</a:t>
            </a:r>
            <a:r>
              <a:rPr lang="ko-KR" altLang="en-US" sz="1600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또 다른 한 줄에는 </a:t>
            </a:r>
            <a:r>
              <a:rPr lang="en-US" altLang="ko-KR" sz="16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</a:t>
            </a:r>
            <a:r>
              <a:rPr lang="ko-KR" altLang="en-US" sz="1600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전원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연결하여 각각의 가로줄 전체를 전원 또는 버스 용도로 사용한다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3" name="타원 12"/>
          <p:cNvSpPr/>
          <p:nvPr/>
        </p:nvSpPr>
        <p:spPr>
          <a:xfrm>
            <a:off x="1026024" y="5685953"/>
            <a:ext cx="108156" cy="1081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26024" y="6069759"/>
            <a:ext cx="108156" cy="1081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/>
              <a:t>브레드</a:t>
            </a:r>
            <a:r>
              <a:rPr lang="ko-KR" altLang="en-US" dirty="0"/>
              <a:t> 보드란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" name="Picture 2" descr="C:\Users\hyeonjoong\Desktop\2.jpg">
            <a:extLst>
              <a:ext uri="{FF2B5EF4-FFF2-40B4-BE49-F238E27FC236}">
                <a16:creationId xmlns:a16="http://schemas.microsoft.com/office/drawing/2014/main" xmlns="" id="{A55E55D3-B1DF-4BE2-A9E3-9F110130A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0" t="6448" r="8538" b="6535"/>
          <a:stretch/>
        </p:blipFill>
        <p:spPr bwMode="auto">
          <a:xfrm rot="16200000">
            <a:off x="7628313" y="790059"/>
            <a:ext cx="3189253" cy="512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2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8466"/>
          <a:stretch/>
        </p:blipFill>
        <p:spPr>
          <a:xfrm>
            <a:off x="887506" y="1896931"/>
            <a:ext cx="3953435" cy="26392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소개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7840" y="4936303"/>
            <a:ext cx="4892040" cy="1088577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52820" y="5052662"/>
            <a:ext cx="532242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아두이노가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등장하지 않았다면 위 사진과 같이 부품을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하나씩 납땜하여 직접 보드를 제작을 해야 합니다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428075" y="4953137"/>
            <a:ext cx="4746131" cy="1071743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571510" y="5042782"/>
            <a:ext cx="459373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아두이노의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등장으로 점퍼 케이블을 이용해 매우 간편하게 회로를 구성할 수 있게 되었습니다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074" name="Picture 2" descr="https://www.arduino.cc/en/uploads/Main/ArduinoUno_R3_Front_45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88" y="1638440"/>
            <a:ext cx="4603892" cy="30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4124960" y="1542038"/>
            <a:ext cx="1148080" cy="1148080"/>
          </a:xfrm>
          <a:prstGeom prst="ellipse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723120" y="1542038"/>
            <a:ext cx="1148080" cy="1148080"/>
          </a:xfrm>
          <a:prstGeom prst="ellipse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9080" y="1806422"/>
            <a:ext cx="128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HARD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:(</a:t>
            </a:r>
            <a:endParaRPr lang="ko-KR" altLang="en-US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652000" y="1834225"/>
            <a:ext cx="128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EASY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:)</a:t>
            </a:r>
            <a:endParaRPr lang="ko-KR" altLang="en-US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3" y="2006943"/>
            <a:ext cx="1558433" cy="1169864"/>
          </a:xfrm>
          <a:prstGeom prst="ellipse">
            <a:avLst/>
          </a:prstGeom>
        </p:spPr>
      </p:pic>
      <p:sp>
        <p:nvSpPr>
          <p:cNvPr id="30" name="이등변 삼각형 29"/>
          <p:cNvSpPr/>
          <p:nvPr/>
        </p:nvSpPr>
        <p:spPr>
          <a:xfrm rot="5400000">
            <a:off x="5692493" y="3045776"/>
            <a:ext cx="409724" cy="35321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64224" y="3054274"/>
            <a:ext cx="6223216" cy="982237"/>
          </a:xfrm>
          <a:prstGeom prst="rect">
            <a:avLst/>
          </a:prstGeom>
          <a:solidFill>
            <a:schemeClr val="tx1">
              <a:lumMod val="75000"/>
              <a:lumOff val="2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63305" y="3332766"/>
            <a:ext cx="652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“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회로 연결의 편리성</a:t>
            </a:r>
            <a:r>
              <a:rPr lang="en-US" altLang="ko-KR" sz="2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안전성 </a:t>
            </a:r>
            <a:r>
              <a:rPr lang="ko-KR" altLang="en-US" sz="2800" dirty="0">
                <a:solidFill>
                  <a:srgbClr val="FF4846"/>
                </a:solidFill>
                <a:latin typeface="나눔고딕 ExtraBold" pitchFamily="50" charset="-127"/>
                <a:ea typeface="나눔고딕 ExtraBold" pitchFamily="50" charset="-127"/>
              </a:rPr>
              <a:t>↑ </a:t>
            </a:r>
            <a:r>
              <a:rPr lang="en-US" altLang="ko-KR" sz="2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”</a:t>
            </a:r>
            <a:endParaRPr lang="ko-KR" altLang="en-US" sz="2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장점</a:t>
            </a:r>
            <a:r>
              <a:rPr lang="en-US" altLang="ko-KR" dirty="0"/>
              <a:t>(1/2)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2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3997" y="1449760"/>
            <a:ext cx="4105090" cy="2103866"/>
            <a:chOff x="696780" y="2044635"/>
            <a:chExt cx="4848225" cy="2484723"/>
          </a:xfrm>
        </p:grpSpPr>
        <p:pic>
          <p:nvPicPr>
            <p:cNvPr id="1026" name="Picture 2" descr="http://kocoafab.cc/data/15011604373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80" y="2044635"/>
              <a:ext cx="4848225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466688" y="2067930"/>
              <a:ext cx="1078317" cy="4431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엔드캡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5872" y="3984119"/>
              <a:ext cx="2984294" cy="5452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카본 필름 및 세라믹 튜브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411644" y="3796638"/>
            <a:ext cx="5903947" cy="2318215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0090" y="3934891"/>
            <a:ext cx="5382920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저항은 </a:t>
            </a:r>
            <a:r>
              <a:rPr lang="ko-KR" altLang="en-US" sz="1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전류의 흐름을 방해하는 성질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 가지고 있는 소자로 저항의 크기는 물질의 종류와 형태에 따라 달라진다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저항의 크기는 띠의 색과 개수로 구분한다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우측 그림 참고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저항을 이용하는 목적으로는 전류 제한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전압 분배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로직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레벨 설정이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622375" y="1451900"/>
            <a:ext cx="4873643" cy="4665033"/>
            <a:chOff x="6096000" y="1003908"/>
            <a:chExt cx="4947269" cy="4735508"/>
          </a:xfrm>
        </p:grpSpPr>
        <p:pic>
          <p:nvPicPr>
            <p:cNvPr id="1028" name="Picture 4" descr="http://kocoafab.cc/data/15011610472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72" y="1003908"/>
              <a:ext cx="4665525" cy="473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096000" y="2268754"/>
              <a:ext cx="1339261" cy="4847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첫번째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숫자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96961" y="2268754"/>
              <a:ext cx="1339261" cy="4847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두번째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숫자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71309" y="2268754"/>
              <a:ext cx="1339261" cy="4847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자리수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704008" y="2278586"/>
              <a:ext cx="1339261" cy="4431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오차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29" name="타원 28"/>
          <p:cNvSpPr/>
          <p:nvPr/>
        </p:nvSpPr>
        <p:spPr>
          <a:xfrm>
            <a:off x="589935" y="4096941"/>
            <a:ext cx="108156" cy="1081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89935" y="4820642"/>
            <a:ext cx="108156" cy="1081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9935" y="5265809"/>
            <a:ext cx="108156" cy="1081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저항이란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9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791259" y="1445670"/>
            <a:ext cx="0" cy="220242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791259" y="4273494"/>
            <a:ext cx="0" cy="220242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164826" y="3130852"/>
            <a:ext cx="1494503" cy="598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4" name="Picture 10" descr="https://camo.githubusercontent.com/97c4b010ce4b3915cd515dea57ef882949524e62/687474703a2f2f616c736b6970702e6769746875622e696f2f415356616c7565547261636b696e67536c696465722f696d672f73637265656e73686f74312e67696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64" y="5062353"/>
            <a:ext cx="3200141" cy="119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d13yacurqjgara.cloudfront.net/users/135002/screenshots/1638660/custom-switch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79" y="1874274"/>
            <a:ext cx="3174584" cy="23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0312" y="2777427"/>
            <a:ext cx="988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OFF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 LOW)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94185" y="2787196"/>
            <a:ext cx="99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(1, HIGH)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0019" y="5918851"/>
            <a:ext cx="93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(0, LOW)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39996" y="5909019"/>
            <a:ext cx="1352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100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(1023, HIGH)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67193" y="2350865"/>
            <a:ext cx="1072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또는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55917" y="2827273"/>
            <a:ext cx="247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r>
              <a:rPr lang="en-US" altLang="ko-KR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(HIGH)</a:t>
            </a:r>
            <a:endParaRPr lang="ko-KR" altLang="en-US" sz="48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46085" y="4514186"/>
            <a:ext cx="247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(LOW)</a:t>
            </a:r>
            <a:endParaRPr lang="ko-KR" altLang="en-US" sz="48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44898" y="4844194"/>
            <a:ext cx="1072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에서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06527" y="5396741"/>
            <a:ext cx="247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1023</a:t>
            </a:r>
            <a:r>
              <a:rPr lang="en-US" altLang="ko-KR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(HIGH)</a:t>
            </a:r>
            <a:endParaRPr lang="ko-KR" altLang="en-US" sz="48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62662" y="5734616"/>
            <a:ext cx="1072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까지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8261989" y="4283669"/>
            <a:ext cx="0" cy="220242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36253" y="1525872"/>
            <a:ext cx="247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(LOW)</a:t>
            </a:r>
            <a:endParaRPr lang="ko-KR" altLang="en-US" sz="48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2" name="Picture 2" descr="http://kocoafab.cc/data/15011604354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8" b="18434"/>
          <a:stretch/>
        </p:blipFill>
        <p:spPr bwMode="auto">
          <a:xfrm>
            <a:off x="1934040" y="4282928"/>
            <a:ext cx="2468950" cy="7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05934" y="3590901"/>
            <a:ext cx="1858235" cy="562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835742" y="3938736"/>
            <a:ext cx="10785987" cy="0"/>
          </a:xfrm>
          <a:prstGeom prst="line">
            <a:avLst/>
          </a:prstGeom>
          <a:ln w="254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844993" y="1558227"/>
            <a:ext cx="3420424" cy="701619"/>
            <a:chOff x="968818" y="1520127"/>
            <a:chExt cx="3420424" cy="701619"/>
          </a:xfrm>
        </p:grpSpPr>
        <p:pic>
          <p:nvPicPr>
            <p:cNvPr id="49" name="Picture 2" descr="http://kocoafab.cc/data/150116043541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551"/>
            <a:stretch/>
          </p:blipFill>
          <p:spPr bwMode="auto">
            <a:xfrm>
              <a:off x="1920292" y="1520127"/>
              <a:ext cx="2468950" cy="70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http://kocoafab.cc/data/150116043541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5" t="28507" r="29681" b="56690"/>
            <a:stretch/>
          </p:blipFill>
          <p:spPr bwMode="auto">
            <a:xfrm>
              <a:off x="968818" y="1751436"/>
              <a:ext cx="1009651" cy="40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Picture 2" descr="http://kocoafab.cc/data/15011604354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5" t="84634" r="25731" b="3274"/>
          <a:stretch/>
        </p:blipFill>
        <p:spPr bwMode="auto">
          <a:xfrm>
            <a:off x="857059" y="4476247"/>
            <a:ext cx="1190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45475" y="4061681"/>
                <a:ext cx="1202572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700" dirty="0">
                    <a:solidFill>
                      <a:schemeClr val="bg1">
                        <a:lumMod val="6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10bit(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7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ea typeface="Noto Sans CJK KR Medium" panose="020B0600000000000000" pitchFamily="34" charset="-127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17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Noto Sans CJK KR Medium" panose="020B0600000000000000" pitchFamily="34" charset="-127"/>
                            <a:ea typeface="Noto Sans CJK KR Medium" panose="020B0600000000000000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17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1700" dirty="0">
                    <a:solidFill>
                      <a:schemeClr val="bg1">
                        <a:lumMod val="6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75" y="4061681"/>
                <a:ext cx="1202572" cy="534762"/>
              </a:xfrm>
              <a:prstGeom prst="rect">
                <a:avLst/>
              </a:prstGeom>
              <a:blipFill rotWithShape="0">
                <a:blip r:embed="rId8"/>
                <a:stretch>
                  <a:fillRect l="-3046" r="-508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518580" y="1444510"/>
            <a:ext cx="402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en-US" altLang="ko-KR" sz="2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</a:t>
            </a:r>
            <a:endParaRPr lang="ko-KR" altLang="en-US" sz="2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8261989" y="1455845"/>
            <a:ext cx="0" cy="220242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518580" y="1920421"/>
            <a:ext cx="3445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디지털 </a:t>
            </a:r>
            <a:r>
              <a:rPr lang="ko-KR" altLang="en-US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입력장치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로부터 디지털 신호를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읽어온다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18580" y="2624411"/>
            <a:ext cx="402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sz="2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</a:t>
            </a:r>
            <a:endParaRPr lang="ko-KR" altLang="en-US" sz="2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18580" y="3100322"/>
            <a:ext cx="3445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디지털 </a:t>
            </a:r>
            <a:r>
              <a:rPr lang="ko-KR" altLang="en-US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출력장치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디지털 신호를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보낸다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18580" y="4295358"/>
            <a:ext cx="402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analogRead</a:t>
            </a:r>
            <a:r>
              <a:rPr lang="en-US" altLang="ko-KR" sz="2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</a:t>
            </a:r>
            <a:endParaRPr lang="ko-KR" altLang="en-US" sz="2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518580" y="4771269"/>
            <a:ext cx="3613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아날로그 </a:t>
            </a:r>
            <a:r>
              <a:rPr lang="ko-KR" altLang="en-US" sz="15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입력장치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로부터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아날로그 신호를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읽어온다</a:t>
            </a:r>
            <a:r>
              <a:rPr lang="en-US" altLang="ko-KR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(0~1023)</a:t>
            </a:r>
            <a:endParaRPr lang="ko-KR" altLang="en-US" sz="15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18580" y="5475259"/>
            <a:ext cx="402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en-US" altLang="ko-KR" sz="2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</a:t>
            </a:r>
            <a:endParaRPr lang="ko-KR" altLang="en-US" sz="2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518580" y="5951170"/>
            <a:ext cx="3445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아날로그 </a:t>
            </a:r>
            <a:r>
              <a:rPr lang="ko-KR" altLang="en-US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출력장치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아날로그 신호를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보낸다</a:t>
            </a:r>
            <a:r>
              <a:rPr lang="en-US" altLang="ko-KR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.(0~255)</a:t>
            </a:r>
            <a:endParaRPr lang="ko-KR" altLang="en-US" sz="15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sz="2000" dirty="0"/>
              <a:t>디지털과 아날로그 신호</a:t>
            </a:r>
          </a:p>
        </p:txBody>
      </p:sp>
    </p:spTree>
    <p:extLst>
      <p:ext uri="{BB962C8B-B14F-4D97-AF65-F5344CB8AC3E}">
        <p14:creationId xmlns:p14="http://schemas.microsoft.com/office/powerpoint/2010/main" val="4139835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51" y="1323760"/>
            <a:ext cx="7702701" cy="54311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LED 1</a:t>
            </a:r>
            <a:r>
              <a:rPr lang="ko-KR" altLang="en-US" dirty="0"/>
              <a:t>개 제어하기</a:t>
            </a:r>
          </a:p>
        </p:txBody>
      </p:sp>
    </p:spTree>
    <p:extLst>
      <p:ext uri="{BB962C8B-B14F-4D97-AF65-F5344CB8AC3E}">
        <p14:creationId xmlns:p14="http://schemas.microsoft.com/office/powerpoint/2010/main" val="25145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01649" y="1595678"/>
            <a:ext cx="5320031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4716" y="1634261"/>
            <a:ext cx="1770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1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 깜빡이기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325093" y="1595678"/>
            <a:ext cx="5320031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48160" y="1634261"/>
            <a:ext cx="2277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1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 밝기 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37640" y="2280565"/>
            <a:ext cx="29146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 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753225" y="2280565"/>
            <a:ext cx="292417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255);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128);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0);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(500);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3113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911546" y="1543528"/>
            <a:ext cx="18285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/>
                </a:solidFill>
                <a:latin typeface="Noto Sans CJK KR Bold" pitchFamily="34" charset="-127"/>
                <a:ea typeface="Noto Sans CJK KR Bold" pitchFamily="34" charset="-127"/>
              </a:rPr>
              <a:t>void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1700" dirty="0">
                <a:solidFill>
                  <a:schemeClr val="accent6"/>
                </a:solidFill>
                <a:latin typeface="Noto Sans CJK KR Bold" pitchFamily="34" charset="-127"/>
                <a:ea typeface="Noto Sans CJK KR Bold" pitchFamily="34" charset="-127"/>
              </a:rPr>
              <a:t>setup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구문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구문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2 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}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16263" y="3745932"/>
            <a:ext cx="1828596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/>
                </a:solidFill>
                <a:latin typeface="Noto Sans CJK KR Bold" pitchFamily="34" charset="-127"/>
                <a:ea typeface="Noto Sans CJK KR Bold" pitchFamily="34" charset="-127"/>
              </a:rPr>
              <a:t>void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1700" dirty="0">
                <a:solidFill>
                  <a:schemeClr val="accent6"/>
                </a:solidFill>
                <a:latin typeface="Noto Sans CJK KR Bold" pitchFamily="34" charset="-127"/>
                <a:ea typeface="Noto Sans CJK KR Bold" pitchFamily="34" charset="-127"/>
              </a:rPr>
              <a:t>loop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구문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3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구문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구문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구문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구문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}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291472" y="3544481"/>
            <a:ext cx="331823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아래쪽 화살표 5"/>
          <p:cNvSpPr/>
          <p:nvPr/>
        </p:nvSpPr>
        <p:spPr>
          <a:xfrm>
            <a:off x="3874416" y="1687400"/>
            <a:ext cx="254524" cy="163083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274535" y="2213336"/>
            <a:ext cx="2182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최초 한 번만 실행</a:t>
            </a:r>
          </a:p>
        </p:txBody>
      </p:sp>
      <p:sp>
        <p:nvSpPr>
          <p:cNvPr id="38" name="아래쪽 화살표 37"/>
          <p:cNvSpPr/>
          <p:nvPr/>
        </p:nvSpPr>
        <p:spPr>
          <a:xfrm>
            <a:off x="3874416" y="4350132"/>
            <a:ext cx="254524" cy="163083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으로 구부러진 화살표 7"/>
          <p:cNvSpPr/>
          <p:nvPr/>
        </p:nvSpPr>
        <p:spPr>
          <a:xfrm flipH="1" flipV="1">
            <a:off x="1040090" y="4282389"/>
            <a:ext cx="502763" cy="1766321"/>
          </a:xfrm>
          <a:prstGeom prst="curved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66676" y="4899507"/>
            <a:ext cx="1926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무한 반복 실행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70859" y="2976618"/>
            <a:ext cx="5397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B0F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dirty="0">
                <a:solidFill>
                  <a:srgbClr val="00B0F0"/>
                </a:solidFill>
                <a:latin typeface="Noto Sans CJK KR Black" pitchFamily="34" charset="-127"/>
                <a:ea typeface="Noto Sans CJK KR Black" pitchFamily="34" charset="-127"/>
              </a:rPr>
              <a:t>1 </a:t>
            </a:r>
            <a:r>
              <a:rPr lang="ko-KR" altLang="en-US" sz="2000" dirty="0">
                <a:solidFill>
                  <a:srgbClr val="00B0F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dirty="0">
                <a:solidFill>
                  <a:srgbClr val="00B0F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dirty="0">
                <a:solidFill>
                  <a:srgbClr val="00B0F0"/>
                </a:solidFill>
                <a:latin typeface="Noto Sans CJK KR Black" pitchFamily="34" charset="-127"/>
                <a:ea typeface="Noto Sans CJK KR Black" pitchFamily="34" charset="-127"/>
              </a:rPr>
              <a:t>2 </a:t>
            </a:r>
            <a:r>
              <a:rPr lang="ko-KR" altLang="en-US" sz="2000" dirty="0">
                <a:solidFill>
                  <a:srgbClr val="00B0F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dirty="0">
                <a:solidFill>
                  <a:srgbClr val="ED7D31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dirty="0">
                <a:solidFill>
                  <a:srgbClr val="ED7D31"/>
                </a:solidFill>
                <a:latin typeface="Noto Sans CJK KR Black" pitchFamily="34" charset="-127"/>
                <a:ea typeface="Noto Sans CJK KR Black" pitchFamily="34" charset="-127"/>
              </a:rPr>
              <a:t>3</a:t>
            </a:r>
            <a:r>
              <a:rPr lang="en-US" altLang="ko-KR" sz="2000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4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5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6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7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dirty="0">
                <a:solidFill>
                  <a:srgbClr val="ED7D31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dirty="0">
                <a:solidFill>
                  <a:srgbClr val="ED7D31"/>
                </a:solidFill>
                <a:latin typeface="Noto Sans CJK KR Black" pitchFamily="34" charset="-127"/>
                <a:ea typeface="Noto Sans CJK KR Black" pitchFamily="34" charset="-127"/>
              </a:rPr>
              <a:t>3</a:t>
            </a:r>
            <a:r>
              <a:rPr lang="en-US" altLang="ko-KR" sz="2000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4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5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6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7 </a:t>
            </a:r>
            <a:r>
              <a:rPr lang="ko-KR" altLang="en-US" sz="2000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dirty="0">
                <a:solidFill>
                  <a:srgbClr val="ED7D31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dirty="0">
                <a:solidFill>
                  <a:srgbClr val="ED7D31"/>
                </a:solidFill>
                <a:latin typeface="Noto Sans CJK KR Black" pitchFamily="34" charset="-127"/>
                <a:ea typeface="Noto Sans CJK KR Black" pitchFamily="34" charset="-127"/>
              </a:rPr>
              <a:t>3</a:t>
            </a:r>
            <a:r>
              <a:rPr lang="en-US" altLang="ko-KR" sz="2000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4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5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6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→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구문 </a:t>
            </a:r>
            <a:r>
              <a:rPr lang="en-US" altLang="ko-KR" sz="2000" b="1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7 </a:t>
            </a:r>
            <a:r>
              <a:rPr lang="en-US" altLang="ko-KR" sz="2000" dirty="0">
                <a:solidFill>
                  <a:srgbClr val="00B050"/>
                </a:solidFill>
                <a:latin typeface="Noto Sans CJK KR Black" pitchFamily="34" charset="-127"/>
                <a:ea typeface="Noto Sans CJK KR Black" pitchFamily="34" charset="-127"/>
              </a:rPr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순차 구조란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20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/>
      <p:bldP spid="38" grpId="0" animBg="1"/>
      <p:bldP spid="8" grpId="0" animBg="1"/>
      <p:bldP spid="39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078230" y="2854212"/>
            <a:ext cx="10005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pinMode</a:t>
            </a:r>
            <a:r>
              <a:rPr lang="en-US" altLang="ko-KR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                   ,                   );</a:t>
            </a:r>
            <a:endParaRPr lang="ko-KR" altLang="en-US" sz="54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17327" y="4872715"/>
            <a:ext cx="65153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핀의 상태를 입력 또는 출력으로 설정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* </a:t>
            </a:r>
            <a:r>
              <a:rPr lang="ko-KR" altLang="en-US" sz="24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디지털 입</a:t>
            </a:r>
            <a:r>
              <a:rPr lang="en-US" altLang="ko-KR" sz="24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/</a:t>
            </a:r>
            <a:r>
              <a:rPr lang="ko-KR" altLang="en-US" sz="2400" dirty="0" err="1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출력시</a:t>
            </a:r>
            <a:r>
              <a:rPr lang="ko-KR" altLang="en-US" sz="24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 사용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84382" y="3115897"/>
            <a:ext cx="3160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사용할 핀의 번호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26769" y="2685009"/>
            <a:ext cx="3855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입력</a:t>
            </a:r>
            <a:r>
              <a:rPr lang="en-US" altLang="ko-KR" sz="28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(INPUT)</a:t>
            </a:r>
          </a:p>
          <a:p>
            <a:pPr algn="ctr"/>
            <a:r>
              <a:rPr lang="ko-KR" altLang="en-US" sz="1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또는</a:t>
            </a:r>
            <a:r>
              <a:rPr lang="ko-KR" altLang="en-US" sz="28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endParaRPr lang="en-US" altLang="ko-KR" sz="28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8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출력</a:t>
            </a:r>
            <a:r>
              <a:rPr lang="en-US" altLang="ko-KR" sz="28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(OUTPUT)</a:t>
            </a:r>
            <a:endParaRPr lang="ko-KR" altLang="en-US" sz="28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509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36686" y="2882493"/>
            <a:ext cx="10826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digitalWrite</a:t>
            </a:r>
            <a:r>
              <a:rPr lang="en-US" altLang="ko-KR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                   ,                   );</a:t>
            </a:r>
            <a:endParaRPr lang="ko-KR" altLang="en-US" sz="54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6687" y="5051828"/>
            <a:ext cx="10910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pinMode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에서 출력으로 설정한 핀의 상태를 제어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en-US" altLang="ko-KR" sz="32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ON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en-US" altLang="ko-KR" sz="3200" dirty="0">
                <a:solidFill>
                  <a:srgbClr val="0070C0"/>
                </a:solidFill>
                <a:latin typeface="Noto Sans CJK KR Bold" pitchFamily="34" charset="-127"/>
                <a:ea typeface="Noto Sans CJK KR Bold" pitchFamily="34" charset="-127"/>
              </a:rPr>
              <a:t>OFF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00969" y="3158319"/>
            <a:ext cx="3855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사용할 핀의 번호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32567" y="2727431"/>
            <a:ext cx="3470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ON(HIGH, 1)</a:t>
            </a:r>
          </a:p>
          <a:p>
            <a:pPr algn="ctr"/>
            <a:r>
              <a:rPr lang="ko-KR" altLang="en-US" sz="1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또는</a:t>
            </a:r>
            <a:r>
              <a:rPr lang="ko-KR" altLang="en-US" sz="28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endParaRPr lang="en-US" altLang="ko-KR" sz="28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z="28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OFF(LOW, 0)</a:t>
            </a:r>
            <a:endParaRPr lang="ko-KR" altLang="en-US" sz="28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</a:p>
        </p:txBody>
      </p:sp>
    </p:spTree>
    <p:extLst>
      <p:ext uri="{BB962C8B-B14F-4D97-AF65-F5344CB8AC3E}">
        <p14:creationId xmlns:p14="http://schemas.microsoft.com/office/powerpoint/2010/main" val="4192949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239276" y="2882493"/>
            <a:ext cx="10826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delay(                               );</a:t>
            </a:r>
            <a:endParaRPr lang="ko-KR" altLang="en-US" sz="54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6687" y="5051828"/>
            <a:ext cx="10910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입력한 시간만큼 프로그램 일시 중지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대기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유지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  <a:p>
            <a:pPr algn="ctr"/>
            <a:r>
              <a:rPr lang="en-US" altLang="ko-KR" sz="28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*</a:t>
            </a:r>
            <a:r>
              <a:rPr lang="ko-KR" altLang="en-US" sz="28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1ms = 1/1000s</a:t>
            </a:r>
            <a:r>
              <a:rPr lang="ko-KR" altLang="en-US" sz="28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353458" y="3128558"/>
            <a:ext cx="4752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대기할 시간</a:t>
            </a:r>
            <a:r>
              <a:rPr lang="en-US" altLang="ko-KR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800" dirty="0" err="1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밀리초</a:t>
            </a:r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/ </a:t>
            </a:r>
            <a:r>
              <a:rPr lang="en-US" altLang="ko-KR" sz="2800" dirty="0" err="1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ms</a:t>
            </a:r>
            <a:r>
              <a:rPr lang="en-US" altLang="ko-KR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단위</a:t>
            </a:r>
            <a:r>
              <a:rPr lang="en-US" altLang="ko-KR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800" dirty="0">
              <a:solidFill>
                <a:srgbClr val="00B05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441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313501"/>
            <a:ext cx="7721600" cy="54103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LED 3</a:t>
            </a:r>
            <a:r>
              <a:rPr lang="ko-KR" altLang="en-US" dirty="0"/>
              <a:t>개 제어하기</a:t>
            </a:r>
          </a:p>
        </p:txBody>
      </p:sp>
    </p:spTree>
    <p:extLst>
      <p:ext uri="{BB962C8B-B14F-4D97-AF65-F5344CB8AC3E}">
        <p14:creationId xmlns:p14="http://schemas.microsoft.com/office/powerpoint/2010/main" val="1037683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01649" y="1437422"/>
            <a:ext cx="11166095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4716" y="1476005"/>
            <a:ext cx="2340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3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 동시에 깜빡이기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19171" y="1991751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255);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255);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255);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 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83028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소개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235851" y="4987756"/>
            <a:ext cx="5436198" cy="1108242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355955" y="5072621"/>
            <a:ext cx="53160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일반적인 마이크로 컨트롤러 제어 방식에 비해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아두이노는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매우 간편하고 쉽게 제어가 가능해졌습니다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22827" y="1661338"/>
            <a:ext cx="4827587" cy="4404182"/>
            <a:chOff x="298926" y="1620698"/>
            <a:chExt cx="4827587" cy="4404182"/>
          </a:xfrm>
        </p:grpSpPr>
        <p:sp>
          <p:nvSpPr>
            <p:cNvPr id="29" name="object 8"/>
            <p:cNvSpPr/>
            <p:nvPr/>
          </p:nvSpPr>
          <p:spPr>
            <a:xfrm>
              <a:off x="298926" y="1620698"/>
              <a:ext cx="4827587" cy="4404182"/>
            </a:xfrm>
            <a:custGeom>
              <a:avLst/>
              <a:gdLst/>
              <a:ahLst/>
              <a:cxnLst/>
              <a:rect l="l" t="t" r="r" b="b"/>
              <a:pathLst>
                <a:path w="4827587" h="4404182">
                  <a:moveTo>
                    <a:pt x="4707064" y="0"/>
                  </a:moveTo>
                  <a:lnTo>
                    <a:pt x="114295" y="156"/>
                  </a:lnTo>
                  <a:lnTo>
                    <a:pt x="72763" y="9828"/>
                  </a:lnTo>
                  <a:lnTo>
                    <a:pt x="38169" y="32522"/>
                  </a:lnTo>
                  <a:lnTo>
                    <a:pt x="13284" y="65461"/>
                  </a:lnTo>
                  <a:lnTo>
                    <a:pt x="881" y="105872"/>
                  </a:lnTo>
                  <a:lnTo>
                    <a:pt x="0" y="120523"/>
                  </a:lnTo>
                  <a:lnTo>
                    <a:pt x="155" y="4289866"/>
                  </a:lnTo>
                  <a:lnTo>
                    <a:pt x="9818" y="4331404"/>
                  </a:lnTo>
                  <a:lnTo>
                    <a:pt x="32503" y="4366005"/>
                  </a:lnTo>
                  <a:lnTo>
                    <a:pt x="65436" y="4390894"/>
                  </a:lnTo>
                  <a:lnTo>
                    <a:pt x="105845" y="4403300"/>
                  </a:lnTo>
                  <a:lnTo>
                    <a:pt x="120497" y="4404182"/>
                  </a:lnTo>
                  <a:lnTo>
                    <a:pt x="4713266" y="4404025"/>
                  </a:lnTo>
                  <a:lnTo>
                    <a:pt x="4754802" y="4394357"/>
                  </a:lnTo>
                  <a:lnTo>
                    <a:pt x="4789404" y="4371671"/>
                  </a:lnTo>
                  <a:lnTo>
                    <a:pt x="4814297" y="4338740"/>
                  </a:lnTo>
                  <a:lnTo>
                    <a:pt x="4826705" y="4298334"/>
                  </a:lnTo>
                  <a:lnTo>
                    <a:pt x="4827587" y="4283684"/>
                  </a:lnTo>
                  <a:lnTo>
                    <a:pt x="4827429" y="114300"/>
                  </a:lnTo>
                  <a:lnTo>
                    <a:pt x="4817752" y="72771"/>
                  </a:lnTo>
                  <a:lnTo>
                    <a:pt x="4795058" y="38175"/>
                  </a:lnTo>
                  <a:lnTo>
                    <a:pt x="4762120" y="13287"/>
                  </a:lnTo>
                  <a:lnTo>
                    <a:pt x="4721713" y="881"/>
                  </a:lnTo>
                  <a:lnTo>
                    <a:pt x="4707064" y="0"/>
                  </a:lnTo>
                  <a:close/>
                </a:path>
              </a:pathLst>
            </a:custGeom>
            <a:solidFill>
              <a:srgbClr val="EBF0DE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9"/>
            <p:cNvSpPr txBox="1"/>
            <p:nvPr/>
          </p:nvSpPr>
          <p:spPr>
            <a:xfrm>
              <a:off x="413188" y="1710360"/>
              <a:ext cx="1075055" cy="4260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b="1" dirty="0">
                  <a:latin typeface="맑은 고딕"/>
                  <a:cs typeface="맑은 고딕"/>
                </a:rPr>
                <a:t>#</a:t>
              </a: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nc</a:t>
              </a:r>
              <a:r>
                <a:rPr sz="800" b="1" spc="-5" dirty="0">
                  <a:latin typeface="맑은 고딕"/>
                  <a:cs typeface="맑은 고딕"/>
                </a:rPr>
                <a:t>l</a:t>
              </a:r>
              <a:r>
                <a:rPr sz="800" b="1" spc="0" dirty="0">
                  <a:latin typeface="맑은 고딕"/>
                  <a:cs typeface="맑은 고딕"/>
                </a:rPr>
                <a:t>ude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&lt;</a:t>
              </a:r>
              <a:r>
                <a:rPr sz="800" b="1" spc="-10" dirty="0">
                  <a:latin typeface="맑은 고딕"/>
                  <a:cs typeface="맑은 고딕"/>
                </a:rPr>
                <a:t>a</a:t>
              </a:r>
              <a:r>
                <a:rPr sz="800" b="1" spc="0" dirty="0">
                  <a:latin typeface="맑은 고딕"/>
                  <a:cs typeface="맑은 고딕"/>
                </a:rPr>
                <a:t>v</a:t>
              </a:r>
              <a:r>
                <a:rPr sz="800" b="1" spc="-5" dirty="0">
                  <a:latin typeface="맑은 고딕"/>
                  <a:cs typeface="맑은 고딕"/>
                </a:rPr>
                <a:t>r/i</a:t>
              </a:r>
              <a:r>
                <a:rPr sz="800" b="1" spc="5" dirty="0">
                  <a:latin typeface="맑은 고딕"/>
                  <a:cs typeface="맑은 고딕"/>
                </a:rPr>
                <a:t>o.</a:t>
              </a:r>
              <a:r>
                <a:rPr sz="800" b="1" spc="0" dirty="0">
                  <a:latin typeface="맑은 고딕"/>
                  <a:cs typeface="맑은 고딕"/>
                </a:rPr>
                <a:t>h&gt;</a:t>
              </a:r>
              <a:endParaRPr sz="800">
                <a:latin typeface="맑은 고딕"/>
                <a:cs typeface="맑은 고딕"/>
              </a:endParaRPr>
            </a:p>
            <a:p>
              <a:pPr>
                <a:lnSpc>
                  <a:spcPts val="1300"/>
                </a:lnSpc>
                <a:spcBef>
                  <a:spcPts val="45"/>
                </a:spcBef>
              </a:pPr>
              <a:endParaRPr sz="1300"/>
            </a:p>
            <a:p>
              <a:pPr marL="12700">
                <a:lnSpc>
                  <a:spcPct val="100000"/>
                </a:lnSpc>
              </a:pPr>
              <a:r>
                <a:rPr sz="800" b="1" dirty="0">
                  <a:latin typeface="맑은 고딕"/>
                  <a:cs typeface="맑은 고딕"/>
                </a:rPr>
                <a:t>#def</a:t>
              </a: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ne  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C</a:t>
              </a:r>
              <a:r>
                <a:rPr sz="800" b="1" spc="-5" dirty="0">
                  <a:latin typeface="맑은 고딕"/>
                  <a:cs typeface="맑은 고딕"/>
                </a:rPr>
                <a:t>P</a:t>
              </a:r>
              <a:r>
                <a:rPr sz="800" b="1" spc="0" dirty="0">
                  <a:latin typeface="맑은 고딕"/>
                  <a:cs typeface="맑은 고딕"/>
                </a:rPr>
                <a:t>U_C</a:t>
              </a:r>
              <a:r>
                <a:rPr sz="800" b="1" spc="-5" dirty="0">
                  <a:latin typeface="맑은 고딕"/>
                  <a:cs typeface="맑은 고딕"/>
                </a:rPr>
                <a:t>L</a:t>
              </a:r>
              <a:r>
                <a:rPr sz="800" b="1" spc="0" dirty="0">
                  <a:latin typeface="맑은 고딕"/>
                  <a:cs typeface="맑은 고딕"/>
                </a:rPr>
                <a:t>OCK</a:t>
              </a:r>
              <a:endParaRPr sz="800">
                <a:latin typeface="맑은 고딕"/>
                <a:cs typeface="맑은 고딕"/>
              </a:endParaRPr>
            </a:p>
          </p:txBody>
        </p:sp>
        <p:sp>
          <p:nvSpPr>
            <p:cNvPr id="31" name="object 10"/>
            <p:cNvSpPr txBox="1"/>
            <p:nvPr/>
          </p:nvSpPr>
          <p:spPr>
            <a:xfrm>
              <a:off x="1677471" y="2003222"/>
              <a:ext cx="441325" cy="13335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800" b="1" dirty="0">
                  <a:latin typeface="맑은 고딕"/>
                  <a:cs typeface="맑은 고딕"/>
                </a:rPr>
                <a:t>16</a:t>
              </a:r>
              <a:r>
                <a:rPr sz="800" b="1" dirty="0">
                  <a:latin typeface="맑은 고딕"/>
                  <a:cs typeface="맑은 고딕"/>
                </a:rPr>
                <a:t>000000</a:t>
              </a:r>
              <a:endParaRPr sz="800" dirty="0">
                <a:latin typeface="맑은 고딕"/>
                <a:cs typeface="맑은 고딕"/>
              </a:endParaRPr>
            </a:p>
          </p:txBody>
        </p:sp>
        <p:sp>
          <p:nvSpPr>
            <p:cNvPr id="32" name="object 11"/>
            <p:cNvSpPr txBox="1"/>
            <p:nvPr/>
          </p:nvSpPr>
          <p:spPr>
            <a:xfrm>
              <a:off x="413188" y="2295829"/>
              <a:ext cx="392430" cy="4260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b="1" dirty="0">
                  <a:latin typeface="맑은 고딕"/>
                  <a:cs typeface="맑은 고딕"/>
                </a:rPr>
                <a:t>#def</a:t>
              </a: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ne</a:t>
              </a:r>
              <a:endParaRPr sz="800">
                <a:latin typeface="맑은 고딕"/>
                <a:cs typeface="맑은 고딕"/>
              </a:endParaRPr>
            </a:p>
            <a:p>
              <a:pPr marL="12700">
                <a:lnSpc>
                  <a:spcPct val="100000"/>
                </a:lnSpc>
                <a:spcBef>
                  <a:spcPts val="190"/>
                </a:spcBef>
              </a:pPr>
              <a:r>
                <a:rPr sz="800" b="1" dirty="0">
                  <a:latin typeface="맑은 고딕"/>
                  <a:cs typeface="맑은 고딕"/>
                </a:rPr>
                <a:t>#def</a:t>
              </a: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ne</a:t>
              </a:r>
              <a:endParaRPr sz="800">
                <a:latin typeface="맑은 고딕"/>
                <a:cs typeface="맑은 고딕"/>
              </a:endParaRPr>
            </a:p>
            <a:p>
              <a:pPr marL="12700">
                <a:lnSpc>
                  <a:spcPct val="100000"/>
                </a:lnSpc>
                <a:spcBef>
                  <a:spcPts val="190"/>
                </a:spcBef>
              </a:pPr>
              <a:r>
                <a:rPr sz="800" b="1" dirty="0">
                  <a:latin typeface="맑은 고딕"/>
                  <a:cs typeface="맑은 고딕"/>
                </a:rPr>
                <a:t>#def</a:t>
              </a: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ne</a:t>
              </a:r>
              <a:endParaRPr sz="800">
                <a:latin typeface="맑은 고딕"/>
                <a:cs typeface="맑은 고딕"/>
              </a:endParaRPr>
            </a:p>
          </p:txBody>
        </p:sp>
        <p:sp>
          <p:nvSpPr>
            <p:cNvPr id="34" name="object 12"/>
            <p:cNvSpPr txBox="1"/>
            <p:nvPr/>
          </p:nvSpPr>
          <p:spPr>
            <a:xfrm>
              <a:off x="887152" y="2271445"/>
              <a:ext cx="707390" cy="30416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0">
                <a:lnSpc>
                  <a:spcPct val="120000"/>
                </a:lnSpc>
              </a:pPr>
              <a:r>
                <a:rPr sz="800" b="1" dirty="0">
                  <a:latin typeface="맑은 고딕"/>
                  <a:cs typeface="맑은 고딕"/>
                </a:rPr>
                <a:t>BAUD_RATE BAUD_RATE_L</a:t>
              </a:r>
              <a:endParaRPr sz="800">
                <a:latin typeface="맑은 고딕"/>
                <a:cs typeface="맑은 고딕"/>
              </a:endParaRPr>
            </a:p>
          </p:txBody>
        </p:sp>
        <p:sp>
          <p:nvSpPr>
            <p:cNvPr id="35" name="object 13"/>
            <p:cNvSpPr txBox="1"/>
            <p:nvPr/>
          </p:nvSpPr>
          <p:spPr>
            <a:xfrm>
              <a:off x="1672873" y="2295829"/>
              <a:ext cx="1880870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26670">
                <a:lnSpc>
                  <a:spcPct val="100000"/>
                </a:lnSpc>
              </a:pPr>
              <a:r>
                <a:rPr lang="en-US" sz="800" b="1" dirty="0">
                  <a:latin typeface="맑은 고딕"/>
                  <a:cs typeface="맑은 고딕"/>
                </a:rPr>
                <a:t>96</a:t>
              </a:r>
              <a:r>
                <a:rPr sz="800" b="1" dirty="0">
                  <a:latin typeface="맑은 고딕"/>
                  <a:cs typeface="맑은 고딕"/>
                </a:rPr>
                <a:t>00</a:t>
              </a:r>
              <a:endParaRPr sz="800" dirty="0">
                <a:latin typeface="맑은 고딕"/>
                <a:cs typeface="맑은 고딕"/>
              </a:endParaRPr>
            </a:p>
            <a:p>
              <a:pPr marL="12700">
                <a:lnSpc>
                  <a:spcPct val="100000"/>
                </a:lnSpc>
                <a:spcBef>
                  <a:spcPts val="190"/>
                </a:spcBef>
              </a:pPr>
              <a:r>
                <a:rPr sz="800" b="1" spc="5" dirty="0">
                  <a:latin typeface="맑은 고딕"/>
                  <a:cs typeface="맑은 고딕"/>
                </a:rPr>
                <a:t>(</a:t>
              </a:r>
              <a:r>
                <a:rPr sz="800" b="1" spc="0" dirty="0">
                  <a:latin typeface="맑은 고딕"/>
                  <a:cs typeface="맑은 고딕"/>
                </a:rPr>
                <a:t>CPU</a:t>
              </a:r>
              <a:r>
                <a:rPr sz="800" b="1" spc="5" dirty="0">
                  <a:latin typeface="맑은 고딕"/>
                  <a:cs typeface="맑은 고딕"/>
                </a:rPr>
                <a:t>_</a:t>
              </a:r>
              <a:r>
                <a:rPr sz="800" b="1" spc="0" dirty="0">
                  <a:latin typeface="맑은 고딕"/>
                  <a:cs typeface="맑은 고딕"/>
                </a:rPr>
                <a:t>CLOCK</a:t>
              </a:r>
              <a:r>
                <a:rPr sz="800" b="1" spc="-20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/ (16l *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BAUD_RATE))</a:t>
              </a:r>
              <a:r>
                <a:rPr sz="800" b="1" spc="-2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-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1</a:t>
              </a:r>
              <a:endParaRPr sz="800" dirty="0">
                <a:latin typeface="맑은 고딕"/>
                <a:cs typeface="맑은 고딕"/>
              </a:endParaRPr>
            </a:p>
          </p:txBody>
        </p:sp>
        <p:sp>
          <p:nvSpPr>
            <p:cNvPr id="36" name="object 14"/>
            <p:cNvSpPr txBox="1"/>
            <p:nvPr/>
          </p:nvSpPr>
          <p:spPr>
            <a:xfrm>
              <a:off x="887152" y="2588437"/>
              <a:ext cx="3006725" cy="13335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b="1" dirty="0">
                  <a:latin typeface="맑은 고딕"/>
                  <a:cs typeface="맑은 고딕"/>
                </a:rPr>
                <a:t>BAUD_RATE_H </a:t>
              </a:r>
              <a:r>
                <a:rPr sz="800" b="1" spc="-30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((C</a:t>
              </a:r>
              <a:r>
                <a:rPr sz="800" b="1" spc="-5" dirty="0">
                  <a:latin typeface="맑은 고딕"/>
                  <a:cs typeface="맑은 고딕"/>
                </a:rPr>
                <a:t>P</a:t>
              </a:r>
              <a:r>
                <a:rPr sz="800" b="1" spc="0" dirty="0">
                  <a:latin typeface="맑은 고딕"/>
                  <a:cs typeface="맑은 고딕"/>
                </a:rPr>
                <a:t>U</a:t>
              </a:r>
              <a:r>
                <a:rPr sz="800" b="1" spc="5" dirty="0">
                  <a:latin typeface="맑은 고딕"/>
                  <a:cs typeface="맑은 고딕"/>
                </a:rPr>
                <a:t>_</a:t>
              </a:r>
              <a:r>
                <a:rPr sz="800" b="1" spc="0" dirty="0">
                  <a:latin typeface="맑은 고딕"/>
                  <a:cs typeface="맑은 고딕"/>
                </a:rPr>
                <a:t>CLOCK</a:t>
              </a:r>
              <a:r>
                <a:rPr sz="800" b="1" spc="-20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/ (16l *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BAUD_RATE))</a:t>
              </a:r>
              <a:r>
                <a:rPr sz="800" b="1" spc="-20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-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1)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&gt;&gt; 8</a:t>
              </a:r>
              <a:endParaRPr sz="800" dirty="0">
                <a:latin typeface="맑은 고딕"/>
                <a:cs typeface="맑은 고딕"/>
              </a:endParaRPr>
            </a:p>
          </p:txBody>
        </p:sp>
        <p:sp>
          <p:nvSpPr>
            <p:cNvPr id="37" name="object 15"/>
            <p:cNvSpPr txBox="1"/>
            <p:nvPr/>
          </p:nvSpPr>
          <p:spPr>
            <a:xfrm>
              <a:off x="413188" y="2881046"/>
              <a:ext cx="2041525" cy="4260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b="1" dirty="0">
                  <a:latin typeface="맑은 고딕"/>
                  <a:cs typeface="맑은 고딕"/>
                </a:rPr>
                <a:t>v</a:t>
              </a:r>
              <a:r>
                <a:rPr sz="800" b="1" spc="5" dirty="0">
                  <a:latin typeface="맑은 고딕"/>
                  <a:cs typeface="맑은 고딕"/>
                </a:rPr>
                <a:t>o</a:t>
              </a: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d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u</a:t>
              </a:r>
              <a:r>
                <a:rPr sz="800" b="1" spc="-5" dirty="0">
                  <a:latin typeface="맑은 고딕"/>
                  <a:cs typeface="맑은 고딕"/>
                </a:rPr>
                <a:t>ar</a:t>
              </a:r>
              <a:r>
                <a:rPr sz="800" b="1" spc="0" dirty="0">
                  <a:latin typeface="맑은 고딕"/>
                  <a:cs typeface="맑은 고딕"/>
                </a:rPr>
                <a:t>t</a:t>
              </a:r>
              <a:r>
                <a:rPr sz="800" b="1" spc="5" dirty="0">
                  <a:latin typeface="맑은 고딕"/>
                  <a:cs typeface="맑은 고딕"/>
                </a:rPr>
                <a:t>_</a:t>
              </a:r>
              <a:r>
                <a:rPr sz="800" b="1" spc="0" dirty="0">
                  <a:latin typeface="맑은 고딕"/>
                  <a:cs typeface="맑은 고딕"/>
                </a:rPr>
                <a:t>send</a:t>
              </a:r>
              <a:r>
                <a:rPr sz="800" b="1" spc="5" dirty="0">
                  <a:latin typeface="맑은 고딕"/>
                  <a:cs typeface="맑은 고딕"/>
                </a:rPr>
                <a:t>_</a:t>
              </a:r>
              <a:r>
                <a:rPr sz="800" b="1" spc="0" dirty="0">
                  <a:latin typeface="맑은 고딕"/>
                  <a:cs typeface="맑은 고딕"/>
                </a:rPr>
                <a:t>byte</a:t>
              </a:r>
              <a:r>
                <a:rPr sz="800" b="1" spc="-4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(uns</a:t>
              </a: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gned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ch</a:t>
              </a:r>
              <a:r>
                <a:rPr sz="800" b="1" spc="-5" dirty="0">
                  <a:latin typeface="맑은 고딕"/>
                  <a:cs typeface="맑은 고딕"/>
                </a:rPr>
                <a:t>a</a:t>
              </a:r>
              <a:r>
                <a:rPr sz="800" b="1" spc="0" dirty="0">
                  <a:latin typeface="맑은 고딕"/>
                  <a:cs typeface="맑은 고딕"/>
                </a:rPr>
                <a:t>r</a:t>
              </a:r>
              <a:r>
                <a:rPr sz="800" b="1" spc="-1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byte)</a:t>
              </a:r>
              <a:endParaRPr sz="800" dirty="0">
                <a:latin typeface="맑은 고딕"/>
                <a:cs typeface="맑은 고딕"/>
              </a:endParaRPr>
            </a:p>
            <a:p>
              <a:pPr marL="12700">
                <a:lnSpc>
                  <a:spcPct val="100000"/>
                </a:lnSpc>
                <a:spcBef>
                  <a:spcPts val="190"/>
                </a:spcBef>
              </a:pPr>
              <a:r>
                <a:rPr sz="800" b="1" dirty="0">
                  <a:latin typeface="맑은 고딕"/>
                  <a:cs typeface="맑은 고딕"/>
                </a:rPr>
                <a:t>{</a:t>
              </a:r>
              <a:endParaRPr sz="800" dirty="0">
                <a:latin typeface="맑은 고딕"/>
                <a:cs typeface="맑은 고딕"/>
              </a:endParaRPr>
            </a:p>
            <a:p>
              <a:pPr marL="83820" algn="ctr">
                <a:lnSpc>
                  <a:spcPct val="100000"/>
                </a:lnSpc>
                <a:spcBef>
                  <a:spcPts val="190"/>
                </a:spcBef>
              </a:pPr>
              <a:r>
                <a:rPr sz="800" b="1" spc="-5" dirty="0">
                  <a:latin typeface="맑은 고딕"/>
                  <a:cs typeface="맑은 고딕"/>
                </a:rPr>
                <a:t>w</a:t>
              </a:r>
              <a:r>
                <a:rPr sz="800" b="1" spc="0" dirty="0">
                  <a:latin typeface="맑은 고딕"/>
                  <a:cs typeface="맑은 고딕"/>
                </a:rPr>
                <a:t>h</a:t>
              </a:r>
              <a:r>
                <a:rPr sz="800" b="1" spc="-5" dirty="0">
                  <a:latin typeface="맑은 고딕"/>
                  <a:cs typeface="맑은 고딕"/>
                </a:rPr>
                <a:t>il</a:t>
              </a:r>
              <a:r>
                <a:rPr sz="800" b="1" spc="0" dirty="0">
                  <a:latin typeface="맑은 고딕"/>
                  <a:cs typeface="맑은 고딕"/>
                </a:rPr>
                <a:t>e</a:t>
              </a:r>
              <a:r>
                <a:rPr sz="800" b="1" spc="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(!(UCSR0A</a:t>
              </a:r>
              <a:r>
                <a:rPr sz="800" b="1" spc="-10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&amp; (1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&lt;&lt; UDRE0)));</a:t>
              </a:r>
              <a:endParaRPr sz="800" dirty="0">
                <a:latin typeface="맑은 고딕"/>
                <a:cs typeface="맑은 고딕"/>
              </a:endParaRPr>
            </a:p>
          </p:txBody>
        </p:sp>
        <p:sp>
          <p:nvSpPr>
            <p:cNvPr id="38" name="object 16"/>
            <p:cNvSpPr txBox="1"/>
            <p:nvPr/>
          </p:nvSpPr>
          <p:spPr>
            <a:xfrm>
              <a:off x="596067" y="3466516"/>
              <a:ext cx="688975" cy="13335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b="1" dirty="0">
                  <a:latin typeface="맑은 고딕"/>
                  <a:cs typeface="맑은 고딕"/>
                </a:rPr>
                <a:t>UDR0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= byte;</a:t>
              </a:r>
              <a:endParaRPr sz="800">
                <a:latin typeface="맑은 고딕"/>
                <a:cs typeface="맑은 고딕"/>
              </a:endParaRPr>
            </a:p>
          </p:txBody>
        </p:sp>
        <p:sp>
          <p:nvSpPr>
            <p:cNvPr id="39" name="object 17"/>
            <p:cNvSpPr txBox="1"/>
            <p:nvPr/>
          </p:nvSpPr>
          <p:spPr>
            <a:xfrm>
              <a:off x="413188" y="3612820"/>
              <a:ext cx="62230" cy="13335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b="1" dirty="0">
                  <a:latin typeface="맑은 고딕"/>
                  <a:cs typeface="맑은 고딕"/>
                </a:rPr>
                <a:t>}</a:t>
              </a:r>
              <a:endParaRPr sz="800">
                <a:latin typeface="맑은 고딕"/>
                <a:cs typeface="맑은 고딕"/>
              </a:endParaRPr>
            </a:p>
          </p:txBody>
        </p:sp>
        <p:sp>
          <p:nvSpPr>
            <p:cNvPr id="40" name="object 18"/>
            <p:cNvSpPr txBox="1"/>
            <p:nvPr/>
          </p:nvSpPr>
          <p:spPr>
            <a:xfrm>
              <a:off x="413188" y="3905428"/>
              <a:ext cx="4454525" cy="2035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nt</a:t>
              </a:r>
              <a:r>
                <a:rPr sz="800" b="1" spc="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m</a:t>
              </a:r>
              <a:r>
                <a:rPr sz="800" b="1" spc="-5" dirty="0">
                  <a:latin typeface="맑은 고딕"/>
                  <a:cs typeface="맑은 고딕"/>
                </a:rPr>
                <a:t>ai</a:t>
              </a:r>
              <a:r>
                <a:rPr sz="800" b="1" spc="0" dirty="0">
                  <a:latin typeface="맑은 고딕"/>
                  <a:cs typeface="맑은 고딕"/>
                </a:rPr>
                <a:t>n(v</a:t>
              </a:r>
              <a:r>
                <a:rPr sz="800" b="1" spc="5" dirty="0">
                  <a:latin typeface="맑은 고딕"/>
                  <a:cs typeface="맑은 고딕"/>
                </a:rPr>
                <a:t>o</a:t>
              </a: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d)</a:t>
              </a:r>
              <a:endParaRPr sz="800" dirty="0">
                <a:latin typeface="맑은 고딕"/>
                <a:cs typeface="맑은 고딕"/>
              </a:endParaRPr>
            </a:p>
            <a:p>
              <a:pPr marL="12700">
                <a:lnSpc>
                  <a:spcPct val="100000"/>
                </a:lnSpc>
                <a:spcBef>
                  <a:spcPts val="190"/>
                </a:spcBef>
              </a:pPr>
              <a:r>
                <a:rPr sz="800" b="1" dirty="0">
                  <a:latin typeface="맑은 고딕"/>
                  <a:cs typeface="맑은 고딕"/>
                </a:rPr>
                <a:t>{</a:t>
              </a:r>
              <a:endParaRPr sz="800" dirty="0">
                <a:latin typeface="맑은 고딕"/>
                <a:cs typeface="맑은 고딕"/>
              </a:endParaRPr>
            </a:p>
            <a:p>
              <a:pPr marL="231775">
                <a:lnSpc>
                  <a:spcPct val="100000"/>
                </a:lnSpc>
                <a:spcBef>
                  <a:spcPts val="190"/>
                </a:spcBef>
              </a:pPr>
              <a:r>
                <a:rPr sz="800" b="1" dirty="0">
                  <a:latin typeface="맑은 고딕"/>
                  <a:cs typeface="맑은 고딕"/>
                </a:rPr>
                <a:t>uns</a:t>
              </a: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gned</a:t>
              </a:r>
              <a:r>
                <a:rPr sz="800" b="1" spc="-1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ch</a:t>
              </a:r>
              <a:r>
                <a:rPr sz="800" b="1" spc="-5" dirty="0">
                  <a:latin typeface="맑은 고딕"/>
                  <a:cs typeface="맑은 고딕"/>
                </a:rPr>
                <a:t>a</a:t>
              </a:r>
              <a:r>
                <a:rPr sz="800" b="1" spc="0" dirty="0">
                  <a:latin typeface="맑은 고딕"/>
                  <a:cs typeface="맑은 고딕"/>
                </a:rPr>
                <a:t>r buf</a:t>
              </a:r>
              <a:r>
                <a:rPr sz="800" b="1" spc="-10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= 'A';</a:t>
              </a:r>
              <a:endParaRPr sz="800" dirty="0">
                <a:latin typeface="맑은 고딕"/>
                <a:cs typeface="맑은 고딕"/>
              </a:endParaRPr>
            </a:p>
            <a:p>
              <a:pPr>
                <a:lnSpc>
                  <a:spcPts val="1100"/>
                </a:lnSpc>
                <a:spcBef>
                  <a:spcPts val="49"/>
                </a:spcBef>
              </a:pPr>
              <a:endParaRPr sz="1100" dirty="0"/>
            </a:p>
            <a:p>
              <a:pPr marL="231775" marR="2174240" indent="0">
                <a:lnSpc>
                  <a:spcPct val="120300"/>
                </a:lnSpc>
              </a:pPr>
              <a:r>
                <a:rPr sz="800" b="1" dirty="0">
                  <a:latin typeface="맑은 고딕"/>
                  <a:cs typeface="맑은 고딕"/>
                </a:rPr>
                <a:t>UBRR0H</a:t>
              </a:r>
              <a:r>
                <a:rPr sz="800" b="1" spc="-2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= (uns</a:t>
              </a: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gned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ch</a:t>
              </a:r>
              <a:r>
                <a:rPr sz="800" b="1" spc="-5" dirty="0">
                  <a:latin typeface="맑은 고딕"/>
                  <a:cs typeface="맑은 고딕"/>
                </a:rPr>
                <a:t>ar</a:t>
              </a:r>
              <a:r>
                <a:rPr sz="800" b="1" spc="0" dirty="0">
                  <a:latin typeface="맑은 고딕"/>
                  <a:cs typeface="맑은 고딕"/>
                </a:rPr>
                <a:t>)BAUD_RATE</a:t>
              </a:r>
              <a:r>
                <a:rPr sz="800" b="1" spc="-10" dirty="0">
                  <a:latin typeface="맑은 고딕"/>
                  <a:cs typeface="맑은 고딕"/>
                </a:rPr>
                <a:t>_H</a:t>
              </a:r>
              <a:r>
                <a:rPr sz="800" b="1" spc="0" dirty="0">
                  <a:latin typeface="맑은 고딕"/>
                  <a:cs typeface="맑은 고딕"/>
                </a:rPr>
                <a:t>; UBRR0L</a:t>
              </a:r>
              <a:r>
                <a:rPr sz="800" b="1" spc="-10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= (uns</a:t>
              </a:r>
              <a:r>
                <a:rPr sz="800" b="1" spc="-5" dirty="0">
                  <a:latin typeface="맑은 고딕"/>
                  <a:cs typeface="맑은 고딕"/>
                </a:rPr>
                <a:t>i</a:t>
              </a:r>
              <a:r>
                <a:rPr sz="800" b="1" spc="0" dirty="0">
                  <a:latin typeface="맑은 고딕"/>
                  <a:cs typeface="맑은 고딕"/>
                </a:rPr>
                <a:t>gned</a:t>
              </a:r>
              <a:r>
                <a:rPr sz="800" b="1" spc="-20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ch</a:t>
              </a:r>
              <a:r>
                <a:rPr sz="800" b="1" spc="-5" dirty="0">
                  <a:latin typeface="맑은 고딕"/>
                  <a:cs typeface="맑은 고딕"/>
                </a:rPr>
                <a:t>ar</a:t>
              </a:r>
              <a:r>
                <a:rPr sz="800" b="1" spc="0" dirty="0">
                  <a:latin typeface="맑은 고딕"/>
                  <a:cs typeface="맑은 고딕"/>
                </a:rPr>
                <a:t>)BAUD_RATE</a:t>
              </a:r>
              <a:r>
                <a:rPr sz="800" b="1" spc="-10" dirty="0">
                  <a:latin typeface="맑은 고딕"/>
                  <a:cs typeface="맑은 고딕"/>
                </a:rPr>
                <a:t>_</a:t>
              </a:r>
              <a:r>
                <a:rPr sz="800" b="1" spc="-5" dirty="0">
                  <a:latin typeface="맑은 고딕"/>
                  <a:cs typeface="맑은 고딕"/>
                </a:rPr>
                <a:t>L</a:t>
              </a:r>
              <a:r>
                <a:rPr sz="800" b="1" spc="0" dirty="0">
                  <a:latin typeface="맑은 고딕"/>
                  <a:cs typeface="맑은 고딕"/>
                </a:rPr>
                <a:t>;</a:t>
              </a:r>
              <a:endParaRPr sz="800" dirty="0">
                <a:latin typeface="맑은 고딕"/>
                <a:cs typeface="맑은 고딕"/>
              </a:endParaRPr>
            </a:p>
            <a:p>
              <a:pPr>
                <a:lnSpc>
                  <a:spcPts val="1100"/>
                </a:lnSpc>
                <a:spcBef>
                  <a:spcPts val="51"/>
                </a:spcBef>
              </a:pPr>
              <a:endParaRPr sz="1100" dirty="0"/>
            </a:p>
            <a:p>
              <a:pPr marL="231775" marR="12700" indent="0">
                <a:lnSpc>
                  <a:spcPct val="120000"/>
                </a:lnSpc>
              </a:pPr>
              <a:r>
                <a:rPr sz="800" b="1" dirty="0">
                  <a:latin typeface="맑은 고딕"/>
                  <a:cs typeface="맑은 고딕"/>
                </a:rPr>
                <a:t>UCSR0C</a:t>
              </a:r>
              <a:r>
                <a:rPr sz="800" b="1" spc="-1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= (0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&lt;&lt; UPM1)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|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(0</a:t>
              </a:r>
              <a:r>
                <a:rPr sz="800" b="1" spc="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&lt;&lt; UPM0)</a:t>
              </a:r>
              <a:r>
                <a:rPr sz="800" b="1" spc="-1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|</a:t>
              </a:r>
              <a:r>
                <a:rPr sz="800" b="1" spc="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(0</a:t>
              </a:r>
              <a:r>
                <a:rPr sz="800" b="1" spc="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&lt;&lt;</a:t>
              </a:r>
              <a:r>
                <a:rPr sz="800" b="1" spc="-1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USBS)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|</a:t>
              </a:r>
              <a:r>
                <a:rPr sz="800" b="1" spc="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(1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&lt;&lt; UCSZ1)</a:t>
              </a:r>
              <a:r>
                <a:rPr sz="800" b="1" spc="-20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|</a:t>
              </a:r>
              <a:r>
                <a:rPr sz="800" b="1" spc="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(1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&lt;&lt; UCSZ0); UCSR0B</a:t>
              </a:r>
              <a:r>
                <a:rPr sz="800" b="1" spc="-1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= (1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&lt;&lt; TXE</a:t>
              </a:r>
              <a:r>
                <a:rPr sz="800" b="1" spc="-5" dirty="0">
                  <a:latin typeface="맑은 고딕"/>
                  <a:cs typeface="맑은 고딕"/>
                </a:rPr>
                <a:t>N</a:t>
              </a:r>
              <a:r>
                <a:rPr sz="800" b="1" spc="0" dirty="0">
                  <a:latin typeface="맑은 고딕"/>
                  <a:cs typeface="맑은 고딕"/>
                </a:rPr>
                <a:t>)</a:t>
              </a:r>
              <a:r>
                <a:rPr sz="800" b="1" spc="-10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|</a:t>
              </a:r>
              <a:r>
                <a:rPr sz="800" b="1" spc="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(1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&lt;&lt; RXE</a:t>
              </a:r>
              <a:r>
                <a:rPr sz="800" b="1" spc="-10" dirty="0">
                  <a:latin typeface="맑은 고딕"/>
                  <a:cs typeface="맑은 고딕"/>
                </a:rPr>
                <a:t>N</a:t>
              </a:r>
              <a:r>
                <a:rPr sz="800" b="1" spc="0" dirty="0">
                  <a:latin typeface="맑은 고딕"/>
                  <a:cs typeface="맑은 고딕"/>
                </a:rPr>
                <a:t>)</a:t>
              </a:r>
              <a:r>
                <a:rPr sz="800" b="1" spc="-10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|</a:t>
              </a:r>
              <a:r>
                <a:rPr sz="800" b="1" spc="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(0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&lt;&lt; UCSZ2);</a:t>
              </a:r>
              <a:endParaRPr sz="800" dirty="0">
                <a:latin typeface="맑은 고딕"/>
                <a:cs typeface="맑은 고딕"/>
              </a:endParaRPr>
            </a:p>
            <a:p>
              <a:pPr marL="231775" marR="3197225">
                <a:lnSpc>
                  <a:spcPct val="240000"/>
                </a:lnSpc>
              </a:pPr>
              <a:r>
                <a:rPr sz="800" b="1" dirty="0">
                  <a:latin typeface="맑은 고딕"/>
                  <a:cs typeface="맑은 고딕"/>
                </a:rPr>
                <a:t>u</a:t>
              </a:r>
              <a:r>
                <a:rPr sz="800" b="1" spc="-5" dirty="0">
                  <a:latin typeface="맑은 고딕"/>
                  <a:cs typeface="맑은 고딕"/>
                </a:rPr>
                <a:t>ar</a:t>
              </a:r>
              <a:r>
                <a:rPr sz="800" b="1" spc="0" dirty="0">
                  <a:latin typeface="맑은 고딕"/>
                  <a:cs typeface="맑은 고딕"/>
                </a:rPr>
                <a:t>t</a:t>
              </a:r>
              <a:r>
                <a:rPr sz="800" b="1" spc="5" dirty="0">
                  <a:latin typeface="맑은 고딕"/>
                  <a:cs typeface="맑은 고딕"/>
                </a:rPr>
                <a:t>_</a:t>
              </a:r>
              <a:r>
                <a:rPr sz="800" b="1" spc="0" dirty="0">
                  <a:latin typeface="맑은 고딕"/>
                  <a:cs typeface="맑은 고딕"/>
                </a:rPr>
                <a:t>send</a:t>
              </a:r>
              <a:r>
                <a:rPr sz="800" b="1" spc="5" dirty="0">
                  <a:latin typeface="맑은 고딕"/>
                  <a:cs typeface="맑은 고딕"/>
                </a:rPr>
                <a:t>_</a:t>
              </a:r>
              <a:r>
                <a:rPr sz="800" b="1" spc="0" dirty="0">
                  <a:latin typeface="맑은 고딕"/>
                  <a:cs typeface="맑은 고딕"/>
                </a:rPr>
                <a:t>b</a:t>
              </a:r>
              <a:r>
                <a:rPr sz="800" b="1" spc="-15" dirty="0">
                  <a:latin typeface="맑은 고딕"/>
                  <a:cs typeface="맑은 고딕"/>
                </a:rPr>
                <a:t>y</a:t>
              </a:r>
              <a:r>
                <a:rPr sz="800" b="1" spc="0" dirty="0">
                  <a:latin typeface="맑은 고딕"/>
                  <a:cs typeface="맑은 고딕"/>
                </a:rPr>
                <a:t>te</a:t>
              </a:r>
              <a:r>
                <a:rPr sz="800" b="1" spc="-2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(buf); </a:t>
              </a:r>
              <a:r>
                <a:rPr sz="800" b="1" spc="-5" dirty="0">
                  <a:latin typeface="맑은 고딕"/>
                  <a:cs typeface="맑은 고딕"/>
                </a:rPr>
                <a:t>r</a:t>
              </a:r>
              <a:r>
                <a:rPr sz="800" b="1" spc="0" dirty="0">
                  <a:latin typeface="맑은 고딕"/>
                  <a:cs typeface="맑은 고딕"/>
                </a:rPr>
                <a:t>etu</a:t>
              </a:r>
              <a:r>
                <a:rPr sz="800" b="1" spc="-5" dirty="0">
                  <a:latin typeface="맑은 고딕"/>
                  <a:cs typeface="맑은 고딕"/>
                </a:rPr>
                <a:t>r</a:t>
              </a:r>
              <a:r>
                <a:rPr sz="800" b="1" spc="0" dirty="0">
                  <a:latin typeface="맑은 고딕"/>
                  <a:cs typeface="맑은 고딕"/>
                </a:rPr>
                <a:t>n</a:t>
              </a:r>
              <a:r>
                <a:rPr sz="800" b="1" spc="-5" dirty="0">
                  <a:latin typeface="맑은 고딕"/>
                  <a:cs typeface="맑은 고딕"/>
                </a:rPr>
                <a:t> </a:t>
              </a:r>
              <a:r>
                <a:rPr sz="800" b="1" spc="0" dirty="0">
                  <a:latin typeface="맑은 고딕"/>
                  <a:cs typeface="맑은 고딕"/>
                </a:rPr>
                <a:t>1;</a:t>
              </a:r>
              <a:endParaRPr sz="800" dirty="0">
                <a:latin typeface="맑은 고딕"/>
                <a:cs typeface="맑은 고딕"/>
              </a:endParaRPr>
            </a:p>
            <a:p>
              <a:pPr marL="12700">
                <a:lnSpc>
                  <a:spcPct val="100000"/>
                </a:lnSpc>
                <a:spcBef>
                  <a:spcPts val="195"/>
                </a:spcBef>
              </a:pPr>
              <a:r>
                <a:rPr sz="800" b="1" dirty="0">
                  <a:latin typeface="맑은 고딕"/>
                  <a:cs typeface="맑은 고딕"/>
                </a:rPr>
                <a:t>}</a:t>
              </a:r>
              <a:endParaRPr sz="800" dirty="0">
                <a:latin typeface="맑은 고딕"/>
                <a:cs typeface="맑은 고딕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166360" y="1166118"/>
            <a:ext cx="1280160" cy="1148080"/>
            <a:chOff x="4069080" y="1542038"/>
            <a:chExt cx="1280160" cy="1148080"/>
          </a:xfrm>
        </p:grpSpPr>
        <p:sp>
          <p:nvSpPr>
            <p:cNvPr id="7" name="타원 6"/>
            <p:cNvSpPr/>
            <p:nvPr/>
          </p:nvSpPr>
          <p:spPr>
            <a:xfrm>
              <a:off x="4124960" y="1542038"/>
              <a:ext cx="1148080" cy="1148080"/>
            </a:xfrm>
            <a:prstGeom prst="ellipse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69080" y="1806422"/>
              <a:ext cx="12801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HARD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:(</a:t>
              </a:r>
              <a:endPara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047075" y="1648638"/>
            <a:ext cx="3754751" cy="3096082"/>
            <a:chOff x="5292092" y="2265172"/>
            <a:chExt cx="3754751" cy="2308606"/>
          </a:xfrm>
        </p:grpSpPr>
        <p:sp>
          <p:nvSpPr>
            <p:cNvPr id="42" name="object 19"/>
            <p:cNvSpPr/>
            <p:nvPr/>
          </p:nvSpPr>
          <p:spPr>
            <a:xfrm>
              <a:off x="5292092" y="2265172"/>
              <a:ext cx="3754751" cy="2308606"/>
            </a:xfrm>
            <a:custGeom>
              <a:avLst/>
              <a:gdLst/>
              <a:ahLst/>
              <a:cxnLst/>
              <a:rect l="l" t="t" r="r" b="b"/>
              <a:pathLst>
                <a:path w="3754751" h="2308606">
                  <a:moveTo>
                    <a:pt x="3691633" y="0"/>
                  </a:moveTo>
                  <a:lnTo>
                    <a:pt x="62691" y="1"/>
                  </a:lnTo>
                  <a:lnTo>
                    <a:pt x="23488" y="13987"/>
                  </a:lnTo>
                  <a:lnTo>
                    <a:pt x="1654" y="48682"/>
                  </a:lnTo>
                  <a:lnTo>
                    <a:pt x="0" y="2245891"/>
                  </a:lnTo>
                  <a:lnTo>
                    <a:pt x="1769" y="2260285"/>
                  </a:lnTo>
                  <a:lnTo>
                    <a:pt x="23829" y="2294842"/>
                  </a:lnTo>
                  <a:lnTo>
                    <a:pt x="63116" y="2308606"/>
                  </a:lnTo>
                  <a:lnTo>
                    <a:pt x="3692163" y="2308603"/>
                  </a:lnTo>
                  <a:lnTo>
                    <a:pt x="3731304" y="2294533"/>
                  </a:lnTo>
                  <a:lnTo>
                    <a:pt x="3753099" y="2259789"/>
                  </a:lnTo>
                  <a:lnTo>
                    <a:pt x="3754751" y="62692"/>
                  </a:lnTo>
                  <a:lnTo>
                    <a:pt x="3753001" y="48284"/>
                  </a:lnTo>
                  <a:lnTo>
                    <a:pt x="3730953" y="13740"/>
                  </a:lnTo>
                  <a:lnTo>
                    <a:pt x="3691633" y="0"/>
                  </a:lnTo>
                  <a:close/>
                </a:path>
              </a:pathLst>
            </a:custGeom>
            <a:solidFill>
              <a:srgbClr val="EBF0DE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21"/>
            <p:cNvSpPr txBox="1"/>
            <p:nvPr/>
          </p:nvSpPr>
          <p:spPr>
            <a:xfrm>
              <a:off x="5390134" y="2342134"/>
              <a:ext cx="1696720" cy="107124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b="1" spc="-20" dirty="0">
                  <a:solidFill>
                    <a:srgbClr val="0D0D0D"/>
                  </a:solidFill>
                  <a:latin typeface="맑은 고딕"/>
                  <a:cs typeface="맑은 고딕"/>
                </a:rPr>
                <a:t>v</a:t>
              </a:r>
              <a:r>
                <a:rPr sz="1200" b="1" spc="0" dirty="0">
                  <a:solidFill>
                    <a:srgbClr val="0D0D0D"/>
                  </a:solidFill>
                  <a:latin typeface="맑은 고딕"/>
                  <a:cs typeface="맑은 고딕"/>
                </a:rPr>
                <a:t>o</a:t>
              </a: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i</a:t>
              </a:r>
              <a:r>
                <a:rPr sz="1200" b="1" spc="-10" dirty="0">
                  <a:solidFill>
                    <a:srgbClr val="0D0D0D"/>
                  </a:solidFill>
                  <a:latin typeface="맑은 고딕"/>
                  <a:cs typeface="맑은 고딕"/>
                </a:rPr>
                <a:t>d </a:t>
              </a:r>
              <a:r>
                <a:rPr sz="1200" b="1" spc="-15" dirty="0">
                  <a:solidFill>
                    <a:srgbClr val="0D0D0D"/>
                  </a:solidFill>
                  <a:latin typeface="맑은 고딕"/>
                  <a:cs typeface="맑은 고딕"/>
                </a:rPr>
                <a:t>s</a:t>
              </a:r>
              <a:r>
                <a:rPr sz="1200" b="1" spc="0" dirty="0">
                  <a:solidFill>
                    <a:srgbClr val="0D0D0D"/>
                  </a:solidFill>
                  <a:latin typeface="맑은 고딕"/>
                  <a:cs typeface="맑은 고딕"/>
                </a:rPr>
                <a:t>e</a:t>
              </a: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t</a:t>
              </a:r>
              <a:r>
                <a:rPr sz="1200" b="1" spc="0" dirty="0">
                  <a:solidFill>
                    <a:srgbClr val="0D0D0D"/>
                  </a:solidFill>
                  <a:latin typeface="맑은 고딕"/>
                  <a:cs typeface="맑은 고딕"/>
                </a:rPr>
                <a:t>u</a:t>
              </a:r>
              <a:r>
                <a:rPr sz="1200" b="1" spc="10" dirty="0">
                  <a:solidFill>
                    <a:srgbClr val="0D0D0D"/>
                  </a:solidFill>
                  <a:latin typeface="맑은 고딕"/>
                  <a:cs typeface="맑은 고딕"/>
                </a:rPr>
                <a:t>p</a:t>
              </a: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()</a:t>
              </a:r>
              <a:endParaRPr sz="1200" dirty="0">
                <a:latin typeface="맑은 고딕"/>
                <a:cs typeface="맑은 고딕"/>
              </a:endParaRPr>
            </a:p>
            <a:p>
              <a:pPr marL="12700">
                <a:lnSpc>
                  <a:spcPct val="100000"/>
                </a:lnSpc>
                <a:spcBef>
                  <a:spcPts val="285"/>
                </a:spcBef>
              </a:pP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{</a:t>
              </a:r>
              <a:endParaRPr sz="1200" dirty="0">
                <a:latin typeface="맑은 고딕"/>
                <a:cs typeface="맑은 고딕"/>
              </a:endParaRPr>
            </a:p>
            <a:p>
              <a:pPr marL="282575">
                <a:lnSpc>
                  <a:spcPct val="100000"/>
                </a:lnSpc>
                <a:spcBef>
                  <a:spcPts val="290"/>
                </a:spcBef>
              </a:pPr>
              <a:r>
                <a:rPr sz="1200" b="1" dirty="0">
                  <a:solidFill>
                    <a:srgbClr val="0D0D0D"/>
                  </a:solidFill>
                  <a:latin typeface="맑은 고딕"/>
                  <a:cs typeface="맑은 고딕"/>
                </a:rPr>
                <a:t>Se</a:t>
              </a: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r</a:t>
              </a:r>
              <a:r>
                <a:rPr sz="1200" b="1" spc="-10" dirty="0">
                  <a:solidFill>
                    <a:srgbClr val="0D0D0D"/>
                  </a:solidFill>
                  <a:latin typeface="맑은 고딕"/>
                  <a:cs typeface="맑은 고딕"/>
                </a:rPr>
                <a:t>i</a:t>
              </a: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a</a:t>
              </a:r>
              <a:r>
                <a:rPr sz="1200" b="1" spc="-10" dirty="0">
                  <a:solidFill>
                    <a:srgbClr val="0D0D0D"/>
                  </a:solidFill>
                  <a:latin typeface="맑은 고딕"/>
                  <a:cs typeface="맑은 고딕"/>
                </a:rPr>
                <a:t>l</a:t>
              </a:r>
              <a:r>
                <a:rPr sz="1200" b="1" spc="0" dirty="0">
                  <a:solidFill>
                    <a:srgbClr val="0D0D0D"/>
                  </a:solidFill>
                  <a:latin typeface="맑은 고딕"/>
                  <a:cs typeface="맑은 고딕"/>
                </a:rPr>
                <a:t>.begin</a:t>
              </a:r>
              <a:r>
                <a:rPr sz="1200" b="1" spc="-10" dirty="0">
                  <a:solidFill>
                    <a:srgbClr val="0D0D0D"/>
                  </a:solidFill>
                  <a:latin typeface="맑은 고딕"/>
                  <a:cs typeface="맑은 고딕"/>
                </a:rPr>
                <a:t> </a:t>
              </a:r>
              <a:r>
                <a:rPr sz="1200" b="1" spc="0" dirty="0">
                  <a:solidFill>
                    <a:srgbClr val="0D0D0D"/>
                  </a:solidFill>
                  <a:latin typeface="맑은 고딕"/>
                  <a:cs typeface="맑은 고딕"/>
                </a:rPr>
                <a:t>(960</a:t>
              </a: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0</a:t>
              </a:r>
              <a:r>
                <a:rPr sz="1200" b="1" spc="0" dirty="0">
                  <a:solidFill>
                    <a:srgbClr val="0D0D0D"/>
                  </a:solidFill>
                  <a:latin typeface="맑은 고딕"/>
                  <a:cs typeface="맑은 고딕"/>
                </a:rPr>
                <a:t>);</a:t>
              </a:r>
              <a:endParaRPr sz="1200" dirty="0">
                <a:latin typeface="맑은 고딕"/>
                <a:cs typeface="맑은 고딕"/>
              </a:endParaRPr>
            </a:p>
            <a:p>
              <a:pPr marL="282575">
                <a:lnSpc>
                  <a:spcPct val="100000"/>
                </a:lnSpc>
                <a:spcBef>
                  <a:spcPts val="285"/>
                </a:spcBef>
              </a:pPr>
              <a:r>
                <a:rPr sz="1200" b="1" spc="-10" dirty="0">
                  <a:solidFill>
                    <a:srgbClr val="0D0D0D"/>
                  </a:solidFill>
                  <a:latin typeface="맑은 고딕"/>
                  <a:cs typeface="맑은 고딕"/>
                </a:rPr>
                <a:t>Seri</a:t>
              </a:r>
              <a:r>
                <a:rPr sz="1200" b="1" spc="0" dirty="0">
                  <a:solidFill>
                    <a:srgbClr val="0D0D0D"/>
                  </a:solidFill>
                  <a:latin typeface="맑은 고딕"/>
                  <a:cs typeface="맑은 고딕"/>
                </a:rPr>
                <a:t>a</a:t>
              </a:r>
              <a:r>
                <a:rPr sz="1200" b="1" spc="-10" dirty="0">
                  <a:solidFill>
                    <a:srgbClr val="0D0D0D"/>
                  </a:solidFill>
                  <a:latin typeface="맑은 고딕"/>
                  <a:cs typeface="맑은 고딕"/>
                </a:rPr>
                <a:t>l</a:t>
              </a:r>
              <a:r>
                <a:rPr sz="1200" b="1" spc="0" dirty="0">
                  <a:solidFill>
                    <a:srgbClr val="0D0D0D"/>
                  </a:solidFill>
                  <a:latin typeface="맑은 고딕"/>
                  <a:cs typeface="맑은 고딕"/>
                </a:rPr>
                <a:t>.pr</a:t>
              </a:r>
              <a:r>
                <a:rPr sz="1200" b="1" spc="-10" dirty="0">
                  <a:solidFill>
                    <a:srgbClr val="0D0D0D"/>
                  </a:solidFill>
                  <a:latin typeface="맑은 고딕"/>
                  <a:cs typeface="맑은 고딕"/>
                </a:rPr>
                <a:t>i</a:t>
              </a:r>
              <a:r>
                <a:rPr sz="1200" b="1" spc="0" dirty="0">
                  <a:solidFill>
                    <a:srgbClr val="0D0D0D"/>
                  </a:solidFill>
                  <a:latin typeface="맑은 고딕"/>
                  <a:cs typeface="맑은 고딕"/>
                </a:rPr>
                <a:t>nt</a:t>
              </a:r>
              <a:r>
                <a:rPr sz="1200" b="1" spc="15" dirty="0">
                  <a:solidFill>
                    <a:srgbClr val="0D0D0D"/>
                  </a:solidFill>
                  <a:latin typeface="맑은 고딕"/>
                  <a:cs typeface="맑은 고딕"/>
                </a:rPr>
                <a:t> </a:t>
              </a:r>
              <a:r>
                <a:rPr sz="1200" b="1" spc="0" dirty="0">
                  <a:solidFill>
                    <a:srgbClr val="0D0D0D"/>
                  </a:solidFill>
                  <a:latin typeface="맑은 고딕"/>
                  <a:cs typeface="맑은 고딕"/>
                </a:rPr>
                <a:t>(</a:t>
              </a: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'</a:t>
              </a:r>
              <a:r>
                <a:rPr sz="1200" b="1" spc="-15" dirty="0">
                  <a:solidFill>
                    <a:srgbClr val="0D0D0D"/>
                  </a:solidFill>
                  <a:latin typeface="맑은 고딕"/>
                  <a:cs typeface="맑은 고딕"/>
                </a:rPr>
                <a:t>A</a:t>
              </a: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');</a:t>
              </a:r>
              <a:endParaRPr sz="1200" dirty="0">
                <a:latin typeface="맑은 고딕"/>
                <a:cs typeface="맑은 고딕"/>
              </a:endParaRPr>
            </a:p>
            <a:p>
              <a:pPr marL="12700">
                <a:lnSpc>
                  <a:spcPct val="100000"/>
                </a:lnSpc>
                <a:spcBef>
                  <a:spcPts val="285"/>
                </a:spcBef>
              </a:pP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}</a:t>
              </a:r>
              <a:endParaRPr sz="1200" dirty="0">
                <a:latin typeface="맑은 고딕"/>
                <a:cs typeface="맑은 고딕"/>
              </a:endParaRPr>
            </a:p>
          </p:txBody>
        </p:sp>
        <p:sp>
          <p:nvSpPr>
            <p:cNvPr id="44" name="object 22"/>
            <p:cNvSpPr txBox="1"/>
            <p:nvPr/>
          </p:nvSpPr>
          <p:spPr>
            <a:xfrm>
              <a:off x="5390134" y="3659123"/>
              <a:ext cx="826135" cy="41275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b="1" spc="-20" dirty="0">
                  <a:solidFill>
                    <a:srgbClr val="0D0D0D"/>
                  </a:solidFill>
                  <a:latin typeface="맑은 고딕"/>
                  <a:cs typeface="맑은 고딕"/>
                </a:rPr>
                <a:t>v</a:t>
              </a:r>
              <a:r>
                <a:rPr sz="1200" b="1" spc="0" dirty="0">
                  <a:solidFill>
                    <a:srgbClr val="0D0D0D"/>
                  </a:solidFill>
                  <a:latin typeface="맑은 고딕"/>
                  <a:cs typeface="맑은 고딕"/>
                </a:rPr>
                <a:t>o</a:t>
              </a: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i</a:t>
              </a:r>
              <a:r>
                <a:rPr sz="1200" b="1" spc="-10" dirty="0">
                  <a:solidFill>
                    <a:srgbClr val="0D0D0D"/>
                  </a:solidFill>
                  <a:latin typeface="맑은 고딕"/>
                  <a:cs typeface="맑은 고딕"/>
                </a:rPr>
                <a:t>d loop()</a:t>
              </a:r>
              <a:endParaRPr sz="1200">
                <a:latin typeface="맑은 고딕"/>
                <a:cs typeface="맑은 고딕"/>
              </a:endParaRPr>
            </a:p>
            <a:p>
              <a:pPr marL="12700">
                <a:lnSpc>
                  <a:spcPct val="100000"/>
                </a:lnSpc>
                <a:spcBef>
                  <a:spcPts val="285"/>
                </a:spcBef>
              </a:pP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{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45" name="object 23"/>
            <p:cNvSpPr txBox="1"/>
            <p:nvPr/>
          </p:nvSpPr>
          <p:spPr>
            <a:xfrm>
              <a:off x="5390134" y="4317745"/>
              <a:ext cx="80010" cy="1930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b="1" spc="-5" dirty="0">
                  <a:solidFill>
                    <a:srgbClr val="0D0D0D"/>
                  </a:solidFill>
                  <a:latin typeface="맑은 고딕"/>
                  <a:cs typeface="맑은 고딕"/>
                </a:rPr>
                <a:t>}</a:t>
              </a:r>
              <a:endParaRPr sz="1200">
                <a:latin typeface="맑은 고딕"/>
                <a:cs typeface="맑은 고딕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0101901" y="1158453"/>
            <a:ext cx="1280160" cy="1148080"/>
            <a:chOff x="9652000" y="1542038"/>
            <a:chExt cx="1280160" cy="1148080"/>
          </a:xfrm>
        </p:grpSpPr>
        <p:sp>
          <p:nvSpPr>
            <p:cNvPr id="28" name="타원 27"/>
            <p:cNvSpPr/>
            <p:nvPr/>
          </p:nvSpPr>
          <p:spPr>
            <a:xfrm>
              <a:off x="9723120" y="1542038"/>
              <a:ext cx="1148080" cy="1148080"/>
            </a:xfrm>
            <a:prstGeom prst="ellipse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52000" y="1834225"/>
              <a:ext cx="12801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EASY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:)</a:t>
              </a:r>
              <a:endPara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52" name="이등변 삼각형 51"/>
          <p:cNvSpPr/>
          <p:nvPr/>
        </p:nvSpPr>
        <p:spPr>
          <a:xfrm rot="5400000">
            <a:off x="6241133" y="3265115"/>
            <a:ext cx="409724" cy="35321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864224" y="3054274"/>
            <a:ext cx="6223216" cy="982237"/>
          </a:xfrm>
          <a:prstGeom prst="rect">
            <a:avLst/>
          </a:prstGeom>
          <a:solidFill>
            <a:schemeClr val="tx1">
              <a:lumMod val="75000"/>
              <a:lumOff val="2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63305" y="3332766"/>
            <a:ext cx="652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“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프로그래밍의 난이도 </a:t>
            </a:r>
            <a:r>
              <a:rPr lang="ko-KR" altLang="en-US" sz="2800" dirty="0">
                <a:solidFill>
                  <a:srgbClr val="FF4846"/>
                </a:solidFill>
                <a:latin typeface="나눔고딕 ExtraBold" pitchFamily="50" charset="-127"/>
                <a:ea typeface="나눔고딕 ExtraBold" pitchFamily="50" charset="-127"/>
              </a:rPr>
              <a:t>↓ </a:t>
            </a:r>
            <a:r>
              <a:rPr lang="en-US" altLang="ko-KR" sz="2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”</a:t>
            </a:r>
            <a:endParaRPr lang="ko-KR" altLang="en-US" sz="2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장점</a:t>
            </a:r>
            <a:r>
              <a:rPr lang="en-US" altLang="ko-KR" dirty="0"/>
              <a:t>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76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63296" y="1595678"/>
            <a:ext cx="11181829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8961" y="1634261"/>
            <a:ext cx="27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3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 순서대로 깜빡이기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04318" y="2196208"/>
            <a:ext cx="37014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255);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4711361" y="2198495"/>
            <a:ext cx="0" cy="4044043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995985" y="2166051"/>
            <a:ext cx="37014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255);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255);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625176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76917" y="1741899"/>
                <a:ext cx="5525729" cy="2702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ED7D3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디지털 신호를 사용하여 아날로그와 유사한 신호를 만드는</a:t>
                </a:r>
                <a:endParaRPr lang="en-US" altLang="ko-KR" sz="1600" dirty="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ED7D3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방법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으로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PWM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을 사용하면 디지털 신호를 아날로그 신호와 유사하게 표현해 줄 수 있다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디지털 신호를 </a:t>
                </a:r>
                <a:r>
                  <a:rPr lang="ko-KR" altLang="en-US" sz="1600" dirty="0">
                    <a:solidFill>
                      <a:srgbClr val="ED7D3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일정 주기로 </a:t>
                </a:r>
                <a:r>
                  <a:rPr lang="en-US" altLang="ko-KR" sz="1600" dirty="0">
                    <a:solidFill>
                      <a:srgbClr val="ED7D3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ON</a:t>
                </a:r>
                <a:r>
                  <a:rPr lang="ko-KR" altLang="en-US" sz="1600" dirty="0">
                    <a:solidFill>
                      <a:srgbClr val="ED7D3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과 </a:t>
                </a:r>
                <a:r>
                  <a:rPr lang="en-US" altLang="ko-KR" sz="1600" dirty="0">
                    <a:solidFill>
                      <a:srgbClr val="ED7D3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OFF</a:t>
                </a:r>
                <a:r>
                  <a:rPr lang="ko-KR" altLang="en-US" sz="1600" dirty="0">
                    <a:solidFill>
                      <a:srgbClr val="ED7D3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를 반복하여 </a:t>
                </a:r>
                <a:r>
                  <a:rPr lang="ko-KR" altLang="en-US" sz="1600" dirty="0" err="1">
                    <a:solidFill>
                      <a:srgbClr val="ED7D3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구형파를</a:t>
                </a:r>
                <a:r>
                  <a:rPr lang="ko-KR" altLang="en-US" sz="1600" dirty="0">
                    <a:solidFill>
                      <a:srgbClr val="ED7D3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endParaRPr lang="en-US" altLang="ko-KR" sz="1600" dirty="0">
                  <a:solidFill>
                    <a:srgbClr val="ED7D3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ED7D3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만들고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ON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으로 설정된 시간의 비율을 조정함으로써 출력 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전압에 변화를 주는 것이다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8bit(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Noto Sans CJK KR Medium" panose="020B0600000000000000" pitchFamily="34" charset="-127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Noto Sans CJK KR Medium" panose="020B0600000000000000" pitchFamily="34" charset="-127"/>
                            <a:ea typeface="Noto Sans CJK KR Medium" panose="020B0600000000000000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)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에서는 범위가 아래와 같다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17" y="1741899"/>
                <a:ext cx="5525729" cy="2702791"/>
              </a:xfrm>
              <a:prstGeom prst="rect">
                <a:avLst/>
              </a:prstGeom>
              <a:blipFill rotWithShape="0">
                <a:blip r:embed="rId2"/>
                <a:stretch>
                  <a:fillRect l="-552" b="-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6684985" y="1028275"/>
            <a:ext cx="0" cy="5447681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4584038"/>
            <a:ext cx="2478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en-US" altLang="ko-KR" sz="1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(LOW)</a:t>
            </a:r>
            <a:endParaRPr lang="ko-KR" altLang="en-US" sz="4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8813" y="4914046"/>
            <a:ext cx="107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294" y="5476425"/>
            <a:ext cx="2478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255</a:t>
            </a:r>
            <a:r>
              <a:rPr lang="en-US" altLang="ko-KR" sz="1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(HIGH)</a:t>
            </a:r>
            <a:endParaRPr lang="ko-KR" altLang="en-US" sz="4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0938" y="5814300"/>
            <a:ext cx="107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까지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465" t="3990" r="24767" b="6947"/>
          <a:stretch/>
        </p:blipFill>
        <p:spPr>
          <a:xfrm>
            <a:off x="7753350" y="864164"/>
            <a:ext cx="3257550" cy="56117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펄스 폭 변조</a:t>
            </a:r>
            <a:r>
              <a:rPr lang="en-US" altLang="ko-KR" dirty="0"/>
              <a:t>(PWM)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766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75335" y="2882493"/>
            <a:ext cx="11021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analogWrite</a:t>
            </a:r>
            <a:r>
              <a:rPr lang="en-US" altLang="ko-KR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                   ,                 );</a:t>
            </a:r>
            <a:endParaRPr lang="ko-KR" altLang="en-US" sz="54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6687" y="5051828"/>
            <a:ext cx="10910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함수에 입력한 핀의 상태를 제어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(0~255)</a:t>
            </a:r>
          </a:p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PWM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을 통해 제어할 경우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pinMode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설정 불필요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357992" y="2846359"/>
            <a:ext cx="385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사용할 </a:t>
            </a:r>
            <a:endParaRPr lang="en-US" altLang="ko-KR" sz="2800" dirty="0">
              <a:solidFill>
                <a:srgbClr val="00B050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PWM </a:t>
            </a:r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핀의 번호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52830" y="2841002"/>
            <a:ext cx="385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제어할 값</a:t>
            </a:r>
            <a:endParaRPr lang="en-US" altLang="ko-KR" sz="28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z="28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(0 ~ 255)</a:t>
            </a:r>
            <a:endParaRPr lang="ko-KR" altLang="en-US" sz="28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</a:p>
        </p:txBody>
      </p:sp>
    </p:spTree>
    <p:extLst>
      <p:ext uri="{BB962C8B-B14F-4D97-AF65-F5344CB8AC3E}">
        <p14:creationId xmlns:p14="http://schemas.microsoft.com/office/powerpoint/2010/main" val="2437614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이용해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0" name="Picture 2" descr="https://arduino-info.wikispaces.com/file/view/RGB-animation.gif/264579766/RGB-anim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757" y="2503697"/>
            <a:ext cx="6507421" cy="24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12102" y="5397909"/>
            <a:ext cx="5009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 RGB LED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동작 원리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(Cathode Common Type) &gt;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53856" y="2349808"/>
            <a:ext cx="8046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GND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44049" y="1570690"/>
            <a:ext cx="4119749" cy="5182535"/>
            <a:chOff x="244049" y="1570690"/>
            <a:chExt cx="4119749" cy="5182535"/>
          </a:xfrm>
        </p:grpSpPr>
        <p:grpSp>
          <p:nvGrpSpPr>
            <p:cNvPr id="18" name="그룹 17"/>
            <p:cNvGrpSpPr/>
            <p:nvPr/>
          </p:nvGrpSpPr>
          <p:grpSpPr>
            <a:xfrm>
              <a:off x="314961" y="3595576"/>
              <a:ext cx="3848363" cy="3157649"/>
              <a:chOff x="257086" y="2947397"/>
              <a:chExt cx="3848363" cy="3157649"/>
            </a:xfrm>
          </p:grpSpPr>
          <p:pic>
            <p:nvPicPr>
              <p:cNvPr id="32" name="Picture 2" descr="led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6" r="57706" b="33163"/>
              <a:stretch/>
            </p:blipFill>
            <p:spPr bwMode="auto">
              <a:xfrm>
                <a:off x="257086" y="2947397"/>
                <a:ext cx="740781" cy="3157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led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162" r="16733" b="33163"/>
              <a:stretch/>
            </p:blipFill>
            <p:spPr bwMode="auto">
              <a:xfrm>
                <a:off x="1781940" y="2947397"/>
                <a:ext cx="752356" cy="3157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led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6" r="71488" b="33163"/>
              <a:stretch/>
            </p:blipFill>
            <p:spPr bwMode="auto">
              <a:xfrm>
                <a:off x="3318369" y="2947397"/>
                <a:ext cx="787080" cy="3157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09"/>
            <a:stretch>
              <a:fillRect/>
            </a:stretch>
          </p:blipFill>
          <p:spPr bwMode="auto">
            <a:xfrm rot="16200000">
              <a:off x="886051" y="2366190"/>
              <a:ext cx="2659883" cy="106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244049" y="4500383"/>
              <a:ext cx="882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4846"/>
                  </a:solidFill>
                  <a:latin typeface="나눔고딕" pitchFamily="50" charset="-127"/>
                  <a:ea typeface="나눔고딕" pitchFamily="50" charset="-127"/>
                </a:rPr>
                <a:t>RED</a:t>
              </a:r>
              <a:endParaRPr lang="ko-KR" altLang="en-US" sz="2400" b="1" dirty="0">
                <a:solidFill>
                  <a:srgbClr val="FF4846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86207" y="4500383"/>
              <a:ext cx="1215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B050"/>
                  </a:solidFill>
                  <a:latin typeface="나눔고딕" pitchFamily="50" charset="-127"/>
                  <a:ea typeface="나눔고딕" pitchFamily="50" charset="-127"/>
                </a:rPr>
                <a:t>GREEN</a:t>
              </a:r>
              <a:endParaRPr lang="ko-KR" altLang="en-US" sz="24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47967" y="4500383"/>
              <a:ext cx="1215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70C0"/>
                  </a:solidFill>
                  <a:latin typeface="나눔고딕" pitchFamily="50" charset="-127"/>
                  <a:ea typeface="나눔고딕" pitchFamily="50" charset="-127"/>
                </a:rPr>
                <a:t>BLUE</a:t>
              </a:r>
              <a:endParaRPr lang="ko-KR" altLang="en-US" sz="24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" name="덧셈 기호 30"/>
            <p:cNvSpPr/>
            <p:nvPr/>
          </p:nvSpPr>
          <p:spPr>
            <a:xfrm>
              <a:off x="1204982" y="5285050"/>
              <a:ext cx="451413" cy="451413"/>
            </a:xfrm>
            <a:prstGeom prst="mathPlu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덧셈 기호 31"/>
            <p:cNvSpPr/>
            <p:nvPr/>
          </p:nvSpPr>
          <p:spPr>
            <a:xfrm>
              <a:off x="2802038" y="5285050"/>
              <a:ext cx="451413" cy="451413"/>
            </a:xfrm>
            <a:prstGeom prst="mathPlu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 bwMode="auto">
            <a:xfrm>
              <a:off x="1944125" y="4063587"/>
              <a:ext cx="315312" cy="3153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endPara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4714260" y="1570689"/>
            <a:ext cx="0" cy="518253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RGB LED </a:t>
            </a:r>
            <a:r>
              <a:rPr lang="ko-KR" altLang="en-US" dirty="0"/>
              <a:t>동작 원리</a:t>
            </a:r>
          </a:p>
        </p:txBody>
      </p:sp>
    </p:spTree>
    <p:extLst>
      <p:ext uri="{BB962C8B-B14F-4D97-AF65-F5344CB8AC3E}">
        <p14:creationId xmlns:p14="http://schemas.microsoft.com/office/powerpoint/2010/main" val="88647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551" y="1332707"/>
            <a:ext cx="8034297" cy="54132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이용해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643543" y="1375254"/>
            <a:ext cx="3643312" cy="119380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9"/>
          <a:stretch>
            <a:fillRect/>
          </a:stretch>
        </p:blipFill>
        <p:spPr bwMode="auto">
          <a:xfrm flipV="1">
            <a:off x="7460681" y="1456844"/>
            <a:ext cx="2678479" cy="98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/>
          <p:cNvSpPr/>
          <p:nvPr/>
        </p:nvSpPr>
        <p:spPr bwMode="auto">
          <a:xfrm>
            <a:off x="7226155" y="1963844"/>
            <a:ext cx="188913" cy="188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20"/>
          <p:cNvSpPr txBox="1">
            <a:spLocks noChangeArrowheads="1"/>
          </p:cNvSpPr>
          <p:nvPr/>
        </p:nvSpPr>
        <p:spPr bwMode="auto">
          <a:xfrm>
            <a:off x="6422880" y="2096194"/>
            <a:ext cx="1211274" cy="27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r" eaLnBrk="1" latinLnBrk="1" hangingPunct="1"/>
            <a:r>
              <a:rPr kumimoji="0" lang="ko-KR" altLang="en-US" sz="1200" dirty="0">
                <a:solidFill>
                  <a:srgbClr val="FF5B57"/>
                </a:solidFill>
                <a:latin typeface="나눔고딕 ExtraBold" pitchFamily="50" charset="-127"/>
                <a:ea typeface="나눔고딕 ExtraBold" pitchFamily="50" charset="-127"/>
              </a:rPr>
              <a:t>빨간색</a:t>
            </a:r>
            <a:r>
              <a:rPr kumimoji="0" lang="en-US" altLang="ko-KR" sz="1200" dirty="0">
                <a:solidFill>
                  <a:srgbClr val="FF5B57"/>
                </a:solidFill>
                <a:latin typeface="나눔고딕 ExtraBold" pitchFamily="50" charset="-127"/>
                <a:ea typeface="나눔고딕 ExtraBold" pitchFamily="50" charset="-127"/>
              </a:rPr>
              <a:t> LED</a:t>
            </a:r>
          </a:p>
        </p:txBody>
      </p:sp>
      <p:sp>
        <p:nvSpPr>
          <p:cNvPr id="14" name="TextBox 22"/>
          <p:cNvSpPr txBox="1">
            <a:spLocks noChangeArrowheads="1"/>
          </p:cNvSpPr>
          <p:nvPr/>
        </p:nvSpPr>
        <p:spPr bwMode="auto">
          <a:xfrm>
            <a:off x="6426606" y="1715217"/>
            <a:ext cx="1211274" cy="27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r" eaLnBrk="1" latinLnBrk="1" hangingPunct="1"/>
            <a:r>
              <a:rPr kumimoji="0" lang="ko-KR" altLang="en-US" sz="12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초록색 </a:t>
            </a:r>
            <a:r>
              <a:rPr kumimoji="0" lang="en-US" altLang="ko-KR" sz="120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LED</a:t>
            </a:r>
          </a:p>
        </p:txBody>
      </p:sp>
      <p:sp>
        <p:nvSpPr>
          <p:cNvPr id="15" name="TextBox 23"/>
          <p:cNvSpPr txBox="1">
            <a:spLocks noChangeArrowheads="1"/>
          </p:cNvSpPr>
          <p:nvPr/>
        </p:nvSpPr>
        <p:spPr bwMode="auto">
          <a:xfrm>
            <a:off x="6423377" y="1514078"/>
            <a:ext cx="1211274" cy="27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r" eaLnBrk="1" latinLnBrk="1" hangingPunct="1"/>
            <a:r>
              <a:rPr kumimoji="0" lang="ko-KR" altLang="en-US" sz="1200" dirty="0">
                <a:solidFill>
                  <a:srgbClr val="2CABD5"/>
                </a:solidFill>
                <a:latin typeface="나눔고딕 ExtraBold" pitchFamily="50" charset="-127"/>
                <a:ea typeface="나눔고딕 ExtraBold" pitchFamily="50" charset="-127"/>
              </a:rPr>
              <a:t>파란색 </a:t>
            </a:r>
            <a:r>
              <a:rPr kumimoji="0" lang="en-US" altLang="ko-KR" sz="1200" dirty="0">
                <a:solidFill>
                  <a:srgbClr val="2CABD5"/>
                </a:solidFill>
                <a:latin typeface="나눔고딕 ExtraBold" pitchFamily="50" charset="-127"/>
                <a:ea typeface="나눔고딕 ExtraBold" pitchFamily="50" charset="-127"/>
              </a:rPr>
              <a:t>LED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RGB LED </a:t>
            </a:r>
            <a:r>
              <a:rPr lang="ko-KR" altLang="en-US" dirty="0"/>
              <a:t>제어하기</a:t>
            </a:r>
          </a:p>
        </p:txBody>
      </p:sp>
      <p:cxnSp>
        <p:nvCxnSpPr>
          <p:cNvPr id="6" name="직선 연결선[R] 5"/>
          <p:cNvCxnSpPr/>
          <p:nvPr/>
        </p:nvCxnSpPr>
        <p:spPr>
          <a:xfrm>
            <a:off x="2870522" y="3789905"/>
            <a:ext cx="4157995" cy="18816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6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이용해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RGB LED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특정 색상 표현하기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66069" y="2148039"/>
            <a:ext cx="308385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</a:t>
            </a:r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oid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255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 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255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 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957351" y="2148038"/>
            <a:ext cx="30838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255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(1000);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711361" y="2198495"/>
            <a:ext cx="0" cy="4454096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8533027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이용해 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RGB LED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무작위 색상 표현하기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14375" y="221740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random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(120)+135);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random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(120)+135);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random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(120)+135);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787984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7" b="6977"/>
          <a:stretch/>
        </p:blipFill>
        <p:spPr bwMode="auto">
          <a:xfrm>
            <a:off x="3767711" y="-1"/>
            <a:ext cx="5184132" cy="44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따라하기</a:t>
            </a:r>
            <a:endParaRPr lang="ko-KR" altLang="en-US" sz="24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50838" y="4887055"/>
            <a:ext cx="5274941" cy="1529764"/>
            <a:chOff x="4252515" y="4887055"/>
            <a:chExt cx="5274941" cy="1529764"/>
          </a:xfrm>
        </p:grpSpPr>
        <p:sp>
          <p:nvSpPr>
            <p:cNvPr id="26" name="TextBox 25"/>
            <p:cNvSpPr txBox="1"/>
            <p:nvPr/>
          </p:nvSpPr>
          <p:spPr>
            <a:xfrm>
              <a:off x="4385906" y="4887055"/>
              <a:ext cx="375109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오렌지보드를 활용해 </a:t>
              </a:r>
              <a:endPara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ko-KR" altLang="en-US" sz="4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</a:t>
              </a:r>
              <a:r>
                <a:rPr lang="en-US" altLang="ko-KR" sz="4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ko-KR" altLang="en-US" sz="4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사용하기 </a:t>
              </a:r>
              <a:endParaRPr lang="en-US" altLang="ko-KR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4252515" y="4962738"/>
              <a:ext cx="4852" cy="141839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435065" y="6109042"/>
              <a:ext cx="5092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버튼에 대해 알아보고 버튼을 사용해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를 제어해봅시다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6655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954629" y="111760"/>
            <a:ext cx="323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074" name="Picture 2" descr="http://soundcat.com/wp/wp-content/uploads/2015/07/novation-launchpad-music-control-surface_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0" b="7286"/>
          <a:stretch/>
        </p:blipFill>
        <p:spPr bwMode="auto">
          <a:xfrm>
            <a:off x="418810" y="1446477"/>
            <a:ext cx="5339143" cy="35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allpaperstock.net/black-keyboard-wallpapers_36202_2560x16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4"/>
          <a:stretch/>
        </p:blipFill>
        <p:spPr bwMode="auto">
          <a:xfrm>
            <a:off x="5915073" y="1446477"/>
            <a:ext cx="2859939" cy="161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easyspeak.ru/assets/images/blog/difference/start/strat-engin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41"/>
          <a:stretch/>
        </p:blipFill>
        <p:spPr bwMode="auto">
          <a:xfrm>
            <a:off x="8900930" y="1446477"/>
            <a:ext cx="2858947" cy="161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436621" y="5315364"/>
            <a:ext cx="11323255" cy="1041474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4" name="Picture 12" descr="https://dncache-mauganscorp.netdna-ssl.com/thumbseg/556/556462-bigthumbnai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6"/>
          <a:stretch/>
        </p:blipFill>
        <p:spPr bwMode="auto">
          <a:xfrm>
            <a:off x="5915073" y="3200400"/>
            <a:ext cx="2859939" cy="178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file10.uf.tistory.com/image/210BFE5051A386573447A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0"/>
          <a:stretch/>
        </p:blipFill>
        <p:spPr bwMode="auto">
          <a:xfrm>
            <a:off x="8900930" y="3200635"/>
            <a:ext cx="2858946" cy="178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44554" y="5391930"/>
            <a:ext cx="110052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버튼은 일상생활에서 흔히 접할 수 있는 입력 장치이다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조명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컴퓨터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가전 기기 등 전자제품의 전원을 켜거나 끌 때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혹은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키보드나 게임 컨트롤러와 같이 전자 기기를 제어할 때 사용한다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버튼이란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529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384598" y="4899658"/>
            <a:ext cx="11354352" cy="156377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http://kocoafab.cc/data/1501210305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38" y="1495644"/>
            <a:ext cx="9851117" cy="321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35399" y="5051034"/>
            <a:ext cx="11013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택트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(Tact)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스위치는 상단에 단추 모양의 버튼과 하단에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개의 단자로 구성되어 있으며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하단의 단자는 회로의 스위치를 연결하는 다리 역할을 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A=D, B=C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구성되어 있으며 버튼을 누르게 되면 이 두 곳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(A=D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B=C)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연결이 되어 두 접점 사이에 전류가 흐르게 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54629" y="111760"/>
            <a:ext cx="323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버튼 동작 원리</a:t>
            </a:r>
          </a:p>
        </p:txBody>
      </p:sp>
    </p:spTree>
    <p:extLst>
      <p:ext uri="{BB962C8B-B14F-4D97-AF65-F5344CB8AC3E}">
        <p14:creationId xmlns:p14="http://schemas.microsoft.com/office/powerpoint/2010/main" val="3659619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아두이노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소개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552670" y="1380383"/>
            <a:ext cx="9227090" cy="5037773"/>
            <a:chOff x="301180" y="1633727"/>
            <a:chExt cx="8842819" cy="5037773"/>
          </a:xfrm>
        </p:grpSpPr>
        <p:sp>
          <p:nvSpPr>
            <p:cNvPr id="18" name="object 7"/>
            <p:cNvSpPr/>
            <p:nvPr/>
          </p:nvSpPr>
          <p:spPr>
            <a:xfrm>
              <a:off x="301180" y="2070100"/>
              <a:ext cx="2420874" cy="20811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8"/>
            <p:cNvSpPr/>
            <p:nvPr/>
          </p:nvSpPr>
          <p:spPr>
            <a:xfrm>
              <a:off x="2691764" y="2401569"/>
              <a:ext cx="1905254" cy="17496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9"/>
            <p:cNvSpPr/>
            <p:nvPr/>
          </p:nvSpPr>
          <p:spPr>
            <a:xfrm>
              <a:off x="4139946" y="1633727"/>
              <a:ext cx="2715768" cy="24522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10"/>
            <p:cNvSpPr/>
            <p:nvPr/>
          </p:nvSpPr>
          <p:spPr>
            <a:xfrm>
              <a:off x="6228207" y="2072259"/>
              <a:ext cx="2915792" cy="22142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11"/>
            <p:cNvSpPr/>
            <p:nvPr/>
          </p:nvSpPr>
          <p:spPr>
            <a:xfrm>
              <a:off x="539546" y="4797094"/>
              <a:ext cx="1694814" cy="16168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9" name="object 12"/>
            <p:cNvSpPr/>
            <p:nvPr/>
          </p:nvSpPr>
          <p:spPr>
            <a:xfrm>
              <a:off x="2555748" y="4734102"/>
              <a:ext cx="1839595" cy="17429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13"/>
            <p:cNvSpPr/>
            <p:nvPr/>
          </p:nvSpPr>
          <p:spPr>
            <a:xfrm>
              <a:off x="4607814" y="4863820"/>
              <a:ext cx="2247899" cy="16859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14"/>
            <p:cNvSpPr/>
            <p:nvPr/>
          </p:nvSpPr>
          <p:spPr>
            <a:xfrm>
              <a:off x="6660260" y="4151185"/>
              <a:ext cx="2483738" cy="25203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다양한 프로젝트 작업</a:t>
            </a:r>
          </a:p>
        </p:txBody>
      </p:sp>
    </p:spTree>
    <p:extLst>
      <p:ext uri="{BB962C8B-B14F-4D97-AF65-F5344CB8AC3E}">
        <p14:creationId xmlns:p14="http://schemas.microsoft.com/office/powerpoint/2010/main" val="38709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1030583" y="5462526"/>
            <a:ext cx="10099534" cy="1016930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156540" y="5503440"/>
            <a:ext cx="9973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풀업</a:t>
            </a:r>
            <a:r>
              <a:rPr lang="ko-KR" altLang="en-US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저항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은 전원 쪽에 저항을 달아주는 것을 말하며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초기 전압 입력을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5V(HIGH)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설정한다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따라서 스위치를 누르면 전류가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GND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쪽으로 흐르게 되어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입력 전압이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0V(LOW)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 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219" r="48404" b="6833"/>
          <a:stretch/>
        </p:blipFill>
        <p:spPr>
          <a:xfrm>
            <a:off x="1268730" y="1410588"/>
            <a:ext cx="3695700" cy="387858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rcRect l="52979" t="6219" r="3830" b="6833"/>
          <a:stretch/>
        </p:blipFill>
        <p:spPr>
          <a:xfrm>
            <a:off x="6590594" y="1410588"/>
            <a:ext cx="3093720" cy="38785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54629" y="111760"/>
            <a:ext cx="323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로직 레벨 설정</a:t>
            </a:r>
          </a:p>
        </p:txBody>
      </p:sp>
    </p:spTree>
    <p:extLst>
      <p:ext uri="{BB962C8B-B14F-4D97-AF65-F5344CB8AC3E}">
        <p14:creationId xmlns:p14="http://schemas.microsoft.com/office/powerpoint/2010/main" val="3984960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030583" y="5462526"/>
            <a:ext cx="10099534" cy="1016930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30583" y="5546120"/>
            <a:ext cx="1023498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풀다운 저항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은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GND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쪽에 저항을 달아주는 것을 말하며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초기 전압 입력을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0V(LOW)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설정한다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따라서 스위치를 누르면 입력 전압이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5V(HIGH)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 된다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t="10757" r="47526" b="6270"/>
          <a:stretch/>
        </p:blipFill>
        <p:spPr>
          <a:xfrm>
            <a:off x="895350" y="1427102"/>
            <a:ext cx="3838575" cy="386206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3562" t="10757" b="6270"/>
          <a:stretch/>
        </p:blipFill>
        <p:spPr>
          <a:xfrm>
            <a:off x="6467474" y="1427102"/>
            <a:ext cx="3397055" cy="38620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54629" y="111760"/>
            <a:ext cx="323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로직 레벨 설정</a:t>
            </a:r>
          </a:p>
        </p:txBody>
      </p:sp>
    </p:spTree>
    <p:extLst>
      <p:ext uri="{BB962C8B-B14F-4D97-AF65-F5344CB8AC3E}">
        <p14:creationId xmlns:p14="http://schemas.microsoft.com/office/powerpoint/2010/main" val="4243319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24851"/>
              </p:ext>
            </p:extLst>
          </p:nvPr>
        </p:nvGraphicFramePr>
        <p:xfrm>
          <a:off x="497840" y="1331418"/>
          <a:ext cx="11074400" cy="28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0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51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NO</a:t>
                      </a:r>
                      <a:endParaRPr lang="ko-KR" altLang="en-US" sz="13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3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수량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상세설명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1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아두이노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UNO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1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(RED)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1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스위치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Tact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Switch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1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330</a:t>
                      </a:r>
                      <a:r>
                        <a:rPr lang="el-GR" altLang="ko-KR" sz="13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CJK KR DemiLight" panose="020B0400000000000000" pitchFamily="34" charset="-127"/>
                          <a:cs typeface="+mn-cs"/>
                        </a:rPr>
                        <a:t>Ω</a:t>
                      </a:r>
                      <a:r>
                        <a:rPr lang="en-US" altLang="ko-KR" sz="13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3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저항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1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10k</a:t>
                      </a:r>
                      <a:r>
                        <a:rPr lang="el-GR" altLang="ko-KR" sz="13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CJK KR DemiLight" panose="020B0400000000000000" pitchFamily="34" charset="-127"/>
                          <a:cs typeface="+mn-cs"/>
                        </a:rPr>
                        <a:t>Ω</a:t>
                      </a:r>
                      <a:r>
                        <a:rPr lang="en-US" altLang="ko-KR" sz="13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3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저항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1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6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1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7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8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 이상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213010"/>
              </p:ext>
            </p:extLst>
          </p:nvPr>
        </p:nvGraphicFramePr>
        <p:xfrm>
          <a:off x="477520" y="4255346"/>
          <a:ext cx="11104879" cy="233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0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466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466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38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295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3533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436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오렌지보드</a:t>
                      </a:r>
                      <a:endParaRPr lang="en-US" altLang="ko-KR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LED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텍트</a:t>
                      </a:r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스위치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rgbClr val="ED7D3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  <a:cs typeface="+mn-cs"/>
                        </a:rPr>
                        <a:t>저항</a:t>
                      </a:r>
                      <a:endParaRPr lang="ko-KR" altLang="en-US" sz="1500" b="1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9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사진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72" y="5186731"/>
            <a:ext cx="1386441" cy="919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15" y="5186731"/>
            <a:ext cx="1224137" cy="8146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86" y="5117855"/>
            <a:ext cx="1404645" cy="9315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84" y="5034331"/>
            <a:ext cx="1570288" cy="10413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54629" y="111760"/>
            <a:ext cx="323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t="13798" r="33087" b="6003"/>
          <a:stretch/>
        </p:blipFill>
        <p:spPr>
          <a:xfrm rot="16200000">
            <a:off x="1660037" y="4858097"/>
            <a:ext cx="1021629" cy="1425728"/>
          </a:xfrm>
          <a:prstGeom prst="rect">
            <a:avLst/>
          </a:prstGeom>
        </p:spPr>
      </p:pic>
      <p:pic>
        <p:nvPicPr>
          <p:cNvPr id="17" name="Picture 2" descr="tact switch cap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56714" y="5140984"/>
            <a:ext cx="792039" cy="82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부품 목록</a:t>
            </a:r>
          </a:p>
        </p:txBody>
      </p:sp>
    </p:spTree>
    <p:extLst>
      <p:ext uri="{BB962C8B-B14F-4D97-AF65-F5344CB8AC3E}">
        <p14:creationId xmlns:p14="http://schemas.microsoft.com/office/powerpoint/2010/main" val="703780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93" y="1365789"/>
            <a:ext cx="7772857" cy="53470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54629" y="111760"/>
            <a:ext cx="323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버튼으로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724065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버튼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하드웨어 풀 업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 이용해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5862" y="215218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INPUT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(5) ==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4629" y="111760"/>
            <a:ext cx="323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82335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93927" y="2882456"/>
            <a:ext cx="859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digitalRead</a:t>
            </a:r>
            <a:r>
              <a:rPr lang="en-US" altLang="ko-KR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                    );</a:t>
            </a:r>
            <a:endParaRPr lang="ko-KR" altLang="en-US" sz="54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6687" y="4608759"/>
            <a:ext cx="10910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pinMode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에서 입력으로 설정한 핀의 상태를 읽어옴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z="32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0(LOW)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또는 </a:t>
            </a:r>
            <a:r>
              <a:rPr lang="en-US" altLang="ko-KR" sz="32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1(HIGH)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를 반환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54522" y="2928622"/>
            <a:ext cx="2633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상태를 읽어 올 </a:t>
            </a:r>
            <a:endParaRPr lang="en-US" altLang="ko-KR" sz="2400" dirty="0">
              <a:solidFill>
                <a:srgbClr val="00B050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400" dirty="0" err="1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디지털핀의</a:t>
            </a:r>
            <a:r>
              <a:rPr lang="ko-KR" altLang="en-US" sz="24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 번호</a:t>
            </a:r>
            <a:endParaRPr lang="en-US" altLang="ko-KR" sz="2400" dirty="0">
              <a:solidFill>
                <a:srgbClr val="00B05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54629" y="111760"/>
            <a:ext cx="323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</a:p>
        </p:txBody>
      </p:sp>
    </p:spTree>
    <p:extLst>
      <p:ext uri="{BB962C8B-B14F-4D97-AF65-F5344CB8AC3E}">
        <p14:creationId xmlns:p14="http://schemas.microsoft.com/office/powerpoint/2010/main" val="3548820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10" y="1390606"/>
            <a:ext cx="7472979" cy="52361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54629" y="123334"/>
            <a:ext cx="323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0" name="사각형: 둥근 모서리 9"/>
          <p:cNvSpPr/>
          <p:nvPr/>
        </p:nvSpPr>
        <p:spPr>
          <a:xfrm>
            <a:off x="6410325" y="3362325"/>
            <a:ext cx="923925" cy="361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05703" y="2577090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10kΩ </a:t>
            </a:r>
            <a:r>
              <a:rPr lang="ko-KR" altLang="en-US" b="1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저항 제거</a:t>
            </a:r>
          </a:p>
        </p:txBody>
      </p:sp>
      <p:cxnSp>
        <p:nvCxnSpPr>
          <p:cNvPr id="13" name="직선 화살표 연결선 12"/>
          <p:cNvCxnSpPr>
            <a:stCxn id="12" idx="2"/>
            <a:endCxn id="10" idx="0"/>
          </p:cNvCxnSpPr>
          <p:nvPr/>
        </p:nvCxnSpPr>
        <p:spPr>
          <a:xfrm>
            <a:off x="6872287" y="2946422"/>
            <a:ext cx="1" cy="4159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버튼으로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4624193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버튼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소프트웨어 풀 업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 이용해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2609" y="216543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(5, 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INPUT_PULLUP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(5) ==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4629" y="111760"/>
            <a:ext cx="323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8111F35B-47F7-4240-9D65-0080E305F6FD}"/>
              </a:ext>
            </a:extLst>
          </p:cNvPr>
          <p:cNvSpPr/>
          <p:nvPr/>
        </p:nvSpPr>
        <p:spPr>
          <a:xfrm>
            <a:off x="2006275" y="2734999"/>
            <a:ext cx="1778000" cy="3048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BC88301-3423-4059-8B94-99BF2590C77E}"/>
              </a:ext>
            </a:extLst>
          </p:cNvPr>
          <p:cNvSpPr txBox="1"/>
          <p:nvPr/>
        </p:nvSpPr>
        <p:spPr>
          <a:xfrm>
            <a:off x="3911600" y="3086100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변경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xmlns="" id="{9F0380DF-AC58-4D1D-830D-03916F0D17DD}"/>
              </a:ext>
            </a:extLst>
          </p:cNvPr>
          <p:cNvCxnSpPr>
            <a:cxnSpLocks/>
            <a:stCxn id="11" idx="1"/>
            <a:endCxn id="10" idx="2"/>
          </p:cNvCxnSpPr>
          <p:nvPr/>
        </p:nvCxnSpPr>
        <p:spPr>
          <a:xfrm rot="10800000">
            <a:off x="2895276" y="3039801"/>
            <a:ext cx="1016325" cy="27713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1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15" y="1351234"/>
            <a:ext cx="7672821" cy="53761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개로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2059787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버튼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2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개로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2610" y="220105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INPUT_PULLUP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(6,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INPUT_PULLUP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(5) ==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 if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digitalRead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(6) ==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ko-KR" altLang="en-US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94028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6" t="18199" r="24190" b="24515"/>
          <a:stretch/>
        </p:blipFill>
        <p:spPr>
          <a:xfrm>
            <a:off x="3815862" y="254977"/>
            <a:ext cx="4985238" cy="3833446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84228" y="4645006"/>
            <a:ext cx="4625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소개 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316362" y="5100916"/>
            <a:ext cx="0" cy="103817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33388" y="5866993"/>
            <a:ext cx="5092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한국형 </a:t>
            </a:r>
            <a:r>
              <a:rPr lang="ko-KR" altLang="en-US" sz="14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아두이노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오렌지보드에 대해 알아봅시다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983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895462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 버튼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673225" y="2123416"/>
          <a:ext cx="8845550" cy="227806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38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476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040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131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&amp;&amp;</a:t>
                      </a:r>
                    </a:p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논리곱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(AND)</a:t>
                      </a:r>
                      <a:endParaRPr lang="ko-KR" altLang="en-US" sz="1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52" marR="91452" marT="45731" marB="45731" anchor="ctr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조건 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r>
                        <a:rPr lang="ko-KR" alt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과 조건 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r>
                        <a:rPr lang="ko-KR" alt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 모두 참이면 참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  <a:r>
                        <a:rPr lang="en-US" altLang="ko-KR" sz="15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15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아니면 거짓</a:t>
                      </a:r>
                      <a:endParaRPr lang="ko-KR" altLang="en-US" sz="1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52" marR="91452" marT="45731" marB="45731" anchor="ctr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조건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 &amp;&amp; </a:t>
                      </a:r>
                      <a:r>
                        <a:rPr lang="ko-KR" alt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조건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52" marR="91452" marT="45731" marB="45731" anchor="ctr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6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||</a:t>
                      </a: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논리합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(OR)</a:t>
                      </a: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52" marR="91452" marT="45731" marB="45731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조건 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과 조건 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 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중 어느 하나가 참이면 참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  <a:r>
                        <a:rPr lang="en-US" altLang="ko-KR" sz="15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15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아니면 거짓</a:t>
                      </a: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52" marR="91452" marT="45731" marB="45731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조건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r>
                        <a:rPr lang="en-US" altLang="ko-KR" sz="15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|| </a:t>
                      </a:r>
                      <a:r>
                        <a:rPr lang="ko-KR" altLang="en-US" sz="15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조건</a:t>
                      </a:r>
                      <a:r>
                        <a:rPr lang="en-US" altLang="ko-KR" sz="15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52" marR="91452" marT="45731" marB="45731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94063" y="5281207"/>
            <a:ext cx="1120387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논리곱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(&amp;&amp;)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은 앞뒤에 조건이 </a:t>
            </a:r>
            <a:r>
              <a:rPr lang="ko-KR" altLang="en-US" sz="2400" dirty="0">
                <a:solidFill>
                  <a:srgbClr val="0070C0"/>
                </a:solidFill>
                <a:latin typeface="Noto Sans CJK KR Bold" pitchFamily="34" charset="-127"/>
                <a:ea typeface="Noto Sans CJK KR Bold" pitchFamily="34" charset="-127"/>
              </a:rPr>
              <a:t>모두 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일 경우 </a:t>
            </a:r>
            <a:r>
              <a:rPr lang="ko-KR" altLang="en-US" sz="2400" dirty="0">
                <a:solidFill>
                  <a:srgbClr val="0070C0"/>
                </a:solidFill>
                <a:latin typeface="Noto Sans CJK KR Bold" pitchFamily="34" charset="-127"/>
                <a:ea typeface="Noto Sans CJK KR Bold" pitchFamily="34" charset="-127"/>
              </a:rPr>
              <a:t>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그 외에는 </a:t>
            </a:r>
            <a:r>
              <a:rPr lang="ko-KR" altLang="en-US" sz="24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모두 거짓</a:t>
            </a:r>
            <a:endParaRPr lang="en-US" altLang="ko-KR" sz="2400" dirty="0">
              <a:solidFill>
                <a:srgbClr val="FF0000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endParaRPr lang="en-US" altLang="ko-KR" sz="700" dirty="0">
              <a:solidFill>
                <a:srgbClr val="FF0000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논리합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(||)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은 앞뒤에 조건 중 </a:t>
            </a:r>
            <a:r>
              <a:rPr lang="ko-KR" altLang="en-US" sz="2400" dirty="0">
                <a:solidFill>
                  <a:srgbClr val="0070C0"/>
                </a:solidFill>
                <a:latin typeface="Noto Sans CJK KR Bold" pitchFamily="34" charset="-127"/>
                <a:ea typeface="Noto Sans CJK KR Bold" pitchFamily="34" charset="-127"/>
              </a:rPr>
              <a:t>하나 이상이 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일 경우 </a:t>
            </a:r>
            <a:r>
              <a:rPr lang="ko-KR" altLang="en-US" sz="2400" dirty="0">
                <a:solidFill>
                  <a:srgbClr val="0070C0"/>
                </a:solidFill>
                <a:latin typeface="Noto Sans CJK KR Bold" pitchFamily="34" charset="-127"/>
                <a:ea typeface="Noto Sans CJK KR Bold" pitchFamily="34" charset="-127"/>
              </a:rPr>
              <a:t>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모두 거짓일 때 </a:t>
            </a:r>
            <a:r>
              <a:rPr lang="ko-KR" altLang="en-US" sz="24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거짓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  <a:r>
              <a:rPr lang="en-US" altLang="ko-KR" dirty="0"/>
              <a:t>(</a:t>
            </a:r>
            <a:r>
              <a:rPr lang="ko-KR" altLang="en-US" dirty="0"/>
              <a:t>논리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7792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96052" y="-708"/>
            <a:ext cx="6123367" cy="4407254"/>
            <a:chOff x="2796052" y="-708"/>
            <a:chExt cx="6123367" cy="44072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080" y="-708"/>
              <a:ext cx="5876339" cy="4407254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796052" y="-708"/>
              <a:ext cx="668593" cy="106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따라하기</a:t>
            </a:r>
            <a:endParaRPr lang="ko-KR" altLang="en-US" sz="24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50838" y="4887055"/>
            <a:ext cx="5383097" cy="1529764"/>
            <a:chOff x="4252515" y="4887055"/>
            <a:chExt cx="5383097" cy="1529764"/>
          </a:xfrm>
        </p:grpSpPr>
        <p:sp>
          <p:nvSpPr>
            <p:cNvPr id="26" name="TextBox 25"/>
            <p:cNvSpPr txBox="1"/>
            <p:nvPr/>
          </p:nvSpPr>
          <p:spPr>
            <a:xfrm>
              <a:off x="4385906" y="4887055"/>
              <a:ext cx="524970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오렌지보드를 활용해 </a:t>
              </a:r>
              <a:endParaRPr lang="en-US" altLang="ko-KR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ko-KR" altLang="en-US" sz="40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시리얼 통신 알아보기 </a:t>
              </a:r>
              <a:endParaRPr lang="en-US" altLang="ko-KR" sz="4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4252515" y="4962738"/>
              <a:ext cx="4852" cy="141839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435065" y="6109042"/>
              <a:ext cx="5092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시리얼 통신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UART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에 대해 알아봅시다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4785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298427" y="111760"/>
            <a:ext cx="382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441067" y="5129943"/>
            <a:ext cx="5191760" cy="12716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24" name="Picture 4" descr="http://image.slidesharecdn.com/wtnyqk96ssm8rjrboarv-signature-1701cd9aacc51dfc89124c064ad2ff23b7291fd3e9a613fb19ca4f54cd9d7e77-poli-141127001722-conversion-gate01/95/ctc-what-is-arduino-13-638.jpg?cb=14170475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48" b="1529"/>
          <a:stretch/>
        </p:blipFill>
        <p:spPr bwMode="auto">
          <a:xfrm>
            <a:off x="6662966" y="1106853"/>
            <a:ext cx="4635152" cy="380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644267" y="5226299"/>
            <a:ext cx="5090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시리얼 통신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이용하면 오렌지보드에서 컴퓨터로 신호를 보내서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컴퓨터 화면에 표시할 수 있고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반대로 컴퓨터에서 오렌지보드로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신호를 보내 오렌지보드에서 확인 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6105" y="1489475"/>
            <a:ext cx="605420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시리얼 통신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이란 연속적으로 통신 채널을 거쳐 </a:t>
            </a:r>
            <a:r>
              <a:rPr lang="ko-KR" altLang="en-US" sz="14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 번에 </a:t>
            </a:r>
            <a:r>
              <a:rPr lang="en-US" altLang="ko-KR" sz="14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비트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단위로 </a:t>
            </a:r>
            <a:r>
              <a:rPr lang="ko-KR" altLang="en-US" sz="14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데이터를 전송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하는 통신을 말한다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직렬 통신에서 데이터가 계속되어 전송되면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비트를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구별할 방법이 필요하다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디지털 회로의 입장에서 수신된 데이터의 비트가 시간적으로 어디서 부터 시작이고 끝인지를 알 필요가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이렇게 데이터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비트를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복구하기 위해 데이터의 시간적 위치를 알리기 위해 동기신호를 보내는 경우와 동기 신호 없이 신호 자체에서 데이터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비트를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복원하는 방식으로 나눌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동기 방식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신호와는 별도로 동기신호를 함께 보낸다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비동기 방식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신호만을 보내고 각각의 방식에 따라 데이터 비트를 찾아낸다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시리얼 통신이란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924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942439" y="1466601"/>
            <a:ext cx="4547481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accent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Serial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en-US" altLang="ko-KR" sz="1600" b="1" dirty="0" err="1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begin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통신 속도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3389" y="2541100"/>
            <a:ext cx="4547481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accent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Serial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en-US" altLang="ko-KR" sz="1600" b="1" dirty="0" err="1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available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()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3389" y="4192812"/>
            <a:ext cx="4547481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accent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Serial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en-US" altLang="ko-KR" sz="1600" b="1" dirty="0" err="1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read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3389" y="5179251"/>
            <a:ext cx="4547481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accent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Serial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en-US" altLang="ko-KR" sz="1600" b="1" dirty="0" err="1">
                <a:solidFill>
                  <a:srgbClr val="ED7D3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print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(value)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45771" y="3063093"/>
            <a:ext cx="4864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시리얼 통신을 통해 보드로 전송된 데이터가 있는지 판단한다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“ PC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에서 전송된 데이터가 있니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?”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 </a:t>
            </a:r>
            <a:r>
              <a:rPr lang="en-US" altLang="ko-KR" sz="12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“</a:t>
            </a:r>
            <a:r>
              <a:rPr lang="ko-KR" altLang="en-US" sz="12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네</a:t>
            </a:r>
            <a:r>
              <a:rPr lang="en-US" altLang="ko-KR" sz="12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!(True, 1)”  </a:t>
            </a:r>
            <a:r>
              <a:rPr lang="ko-KR" altLang="en-US" sz="12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또는 </a:t>
            </a:r>
            <a:r>
              <a:rPr lang="en-US" altLang="ko-KR" sz="12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“</a:t>
            </a:r>
            <a:r>
              <a:rPr lang="ko-KR" altLang="en-US" sz="12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아니요</a:t>
            </a:r>
            <a:r>
              <a:rPr lang="en-US" altLang="ko-KR" sz="12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!(False, 0)” </a:t>
            </a:r>
            <a:r>
              <a:rPr lang="ko-KR" altLang="en-US" sz="12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반환</a:t>
            </a:r>
            <a:endParaRPr lang="en-US" altLang="ko-KR" sz="12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8536" y="4640553"/>
            <a:ext cx="341628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전송된 데이터를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읽어들인다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08059" y="5627618"/>
            <a:ext cx="1001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입력한 값을 시리얼 모니터에 출력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(print)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print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줄바꿈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X,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println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줄바꿈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260" y="1639503"/>
            <a:ext cx="4317176" cy="407382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38225" y="1930852"/>
            <a:ext cx="458724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9114" y="3004945"/>
            <a:ext cx="458724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999589" y="4669465"/>
            <a:ext cx="458724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09114" y="5642289"/>
            <a:ext cx="458724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67250" y="134909"/>
            <a:ext cx="382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4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1881" y="1941139"/>
            <a:ext cx="4864087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입력한 통신 속도로 시리얼 통신을 시작한다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시리얼 통신 관련 함수</a:t>
            </a:r>
          </a:p>
        </p:txBody>
      </p:sp>
    </p:spTree>
    <p:extLst>
      <p:ext uri="{BB962C8B-B14F-4D97-AF65-F5344CB8AC3E}">
        <p14:creationId xmlns:p14="http://schemas.microsoft.com/office/powerpoint/2010/main" val="1145202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시리얼 입력과 출력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1792" y="214317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char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data;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available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()){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data =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read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("Input : ");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(data);  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} 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(</a:t>
            </a:r>
            <a:r>
              <a:rPr lang="ko-KR" altLang="en-US" dirty="0"/>
              <a:t>함수 사용하기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9667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>
            <a:grpSpLocks/>
          </p:cNvGrpSpPr>
          <p:nvPr/>
        </p:nvGrpSpPr>
        <p:grpSpPr bwMode="auto">
          <a:xfrm>
            <a:off x="3040063" y="1950975"/>
            <a:ext cx="6713537" cy="4176712"/>
            <a:chOff x="1639888" y="1989138"/>
            <a:chExt cx="6713537" cy="4176712"/>
          </a:xfrm>
        </p:grpSpPr>
        <p:grpSp>
          <p:nvGrpSpPr>
            <p:cNvPr id="21" name="그룹 6"/>
            <p:cNvGrpSpPr>
              <a:grpSpLocks/>
            </p:cNvGrpSpPr>
            <p:nvPr/>
          </p:nvGrpSpPr>
          <p:grpSpPr bwMode="auto">
            <a:xfrm>
              <a:off x="1639888" y="1989138"/>
              <a:ext cx="6713537" cy="4176712"/>
              <a:chOff x="1784648" y="1772816"/>
              <a:chExt cx="6712268" cy="4176464"/>
            </a:xfrm>
          </p:grpSpPr>
          <p:pic>
            <p:nvPicPr>
              <p:cNvPr id="28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07"/>
              <a:stretch>
                <a:fillRect/>
              </a:stretch>
            </p:blipFill>
            <p:spPr bwMode="auto">
              <a:xfrm>
                <a:off x="1784648" y="1772816"/>
                <a:ext cx="6712268" cy="4176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모서리가 둥근 직사각형 3"/>
              <p:cNvSpPr/>
              <p:nvPr/>
            </p:nvSpPr>
            <p:spPr>
              <a:xfrm>
                <a:off x="7820769" y="2480799"/>
                <a:ext cx="531712" cy="503207"/>
              </a:xfrm>
              <a:prstGeom prst="roundRect">
                <a:avLst/>
              </a:prstGeom>
              <a:noFill/>
              <a:ln w="57150">
                <a:solidFill>
                  <a:srgbClr val="FF9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6" name="모서리가 둥근 사각형 설명선 34"/>
            <p:cNvSpPr/>
            <p:nvPr/>
          </p:nvSpPr>
          <p:spPr bwMode="auto">
            <a:xfrm>
              <a:off x="5718175" y="2716213"/>
              <a:ext cx="1630363" cy="465137"/>
            </a:xfrm>
            <a:prstGeom prst="wedgeRoundRectCallout">
              <a:avLst>
                <a:gd name="adj1" fmla="val 59256"/>
                <a:gd name="adj2" fmla="val 13379"/>
                <a:gd name="adj3" fmla="val 16667"/>
              </a:avLst>
            </a:prstGeom>
            <a:solidFill>
              <a:srgbClr val="FF9A00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시리얼 모니터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2" name="그룹 11"/>
          <p:cNvGrpSpPr>
            <a:grpSpLocks/>
          </p:cNvGrpSpPr>
          <p:nvPr/>
        </p:nvGrpSpPr>
        <p:grpSpPr bwMode="auto">
          <a:xfrm>
            <a:off x="3035300" y="1582675"/>
            <a:ext cx="6718300" cy="4913312"/>
            <a:chOff x="2372266" y="2081882"/>
            <a:chExt cx="6717087" cy="4913760"/>
          </a:xfrm>
        </p:grpSpPr>
        <p:pic>
          <p:nvPicPr>
            <p:cNvPr id="14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2266" y="2081882"/>
              <a:ext cx="6717086" cy="4913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모서리가 둥근 직사각형 9"/>
            <p:cNvSpPr/>
            <p:nvPr/>
          </p:nvSpPr>
          <p:spPr>
            <a:xfrm>
              <a:off x="8251304" y="2426400"/>
              <a:ext cx="838049" cy="428664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모서리가 둥근 사각형 설명선 11"/>
            <p:cNvSpPr/>
            <p:nvPr/>
          </p:nvSpPr>
          <p:spPr>
            <a:xfrm>
              <a:off x="5764141" y="2759806"/>
              <a:ext cx="2264953" cy="465180"/>
            </a:xfrm>
            <a:prstGeom prst="wedgeRoundRectCallout">
              <a:avLst>
                <a:gd name="adj1" fmla="val -34309"/>
                <a:gd name="adj2" fmla="val -75219"/>
                <a:gd name="adj3" fmla="val 16667"/>
              </a:avLst>
            </a:prstGeom>
            <a:solidFill>
              <a:srgbClr val="FF9A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전달할 데이터 입력</a:t>
              </a:r>
            </a:p>
          </p:txBody>
        </p:sp>
        <p:sp>
          <p:nvSpPr>
            <p:cNvPr id="17" name="모서리가 둥근 사각형 설명선 33"/>
            <p:cNvSpPr/>
            <p:nvPr/>
          </p:nvSpPr>
          <p:spPr>
            <a:xfrm>
              <a:off x="2521464" y="3745734"/>
              <a:ext cx="2664932" cy="465179"/>
            </a:xfrm>
            <a:prstGeom prst="wedgeRoundRectCallout">
              <a:avLst>
                <a:gd name="adj1" fmla="val -19601"/>
                <a:gd name="adj2" fmla="val -84580"/>
                <a:gd name="adj3" fmla="val 16667"/>
              </a:avLst>
            </a:prstGeom>
            <a:solidFill>
              <a:srgbClr val="FF9A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전달 받은 데이터 출력</a:t>
              </a: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(</a:t>
            </a:r>
            <a:r>
              <a:rPr lang="ko-KR" altLang="en-US" dirty="0"/>
              <a:t>함수 사용하기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0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697" y="1582675"/>
            <a:ext cx="6718300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모서리가 둥근 직사각형 9"/>
          <p:cNvSpPr/>
          <p:nvPr/>
        </p:nvSpPr>
        <p:spPr bwMode="auto">
          <a:xfrm>
            <a:off x="7805372" y="6051487"/>
            <a:ext cx="1698625" cy="4445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모서리가 둥근 사각형 설명선 11"/>
          <p:cNvSpPr/>
          <p:nvPr/>
        </p:nvSpPr>
        <p:spPr bwMode="auto">
          <a:xfrm>
            <a:off x="6347637" y="5360925"/>
            <a:ext cx="2265362" cy="465137"/>
          </a:xfrm>
          <a:prstGeom prst="wedgeRoundRectCallout">
            <a:avLst>
              <a:gd name="adj1" fmla="val 29601"/>
              <a:gd name="adj2" fmla="val 81583"/>
              <a:gd name="adj3" fmla="val 16667"/>
            </a:avLst>
          </a:prstGeom>
          <a:solidFill>
            <a:srgbClr val="FF9A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컴퓨터의 통신 속도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(</a:t>
            </a:r>
            <a:r>
              <a:rPr lang="ko-KR" altLang="en-US" dirty="0"/>
              <a:t>함수 사용하기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8389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027398" y="1771712"/>
            <a:ext cx="769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데이터를 담는 그릇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메모리 공간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07316" y="2753080"/>
            <a:ext cx="8979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accent1"/>
                </a:solidFill>
                <a:latin typeface="Noto Sans CJK KR Bold" pitchFamily="34" charset="-127"/>
                <a:ea typeface="Noto Sans CJK KR Bold" pitchFamily="34" charset="-127"/>
              </a:rPr>
              <a:t>데이터 타입</a:t>
            </a:r>
            <a:r>
              <a:rPr lang="ko-KR" altLang="en-US" sz="48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변수이름</a:t>
            </a:r>
            <a:r>
              <a:rPr lang="ko-KR" altLang="en-US" sz="48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48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=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값</a:t>
            </a:r>
            <a:r>
              <a:rPr lang="en-US" altLang="ko-KR" sz="48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;</a:t>
            </a:r>
            <a:endParaRPr lang="ko-KR" altLang="en-US" sz="48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11609" y="4453338"/>
            <a:ext cx="474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latin typeface="Noto Sans CJK KR Bold" pitchFamily="34" charset="-127"/>
                <a:ea typeface="Noto Sans CJK KR Bold" pitchFamily="34" charset="-127"/>
              </a:rPr>
              <a:t>float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→ 실수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(ex/ 0.1, 0.245)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31095" y="3916133"/>
            <a:ext cx="474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accent1"/>
                </a:solidFill>
                <a:latin typeface="Noto Sans CJK KR Bold" pitchFamily="34" charset="-127"/>
                <a:ea typeface="Noto Sans CJK KR Bold" pitchFamily="34" charset="-127"/>
              </a:rPr>
              <a:t>int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→ 정수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(ex/ 1, 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4" y="5571631"/>
            <a:ext cx="474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latin typeface="Noto Sans CJK KR Bold" pitchFamily="34" charset="-127"/>
                <a:ea typeface="Noto Sans CJK KR Bold" pitchFamily="34" charset="-127"/>
              </a:rPr>
              <a:t>String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→ 문자</a:t>
            </a:r>
            <a:r>
              <a:rPr lang="ko-KR" altLang="en-US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열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(ex /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hello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”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12241" y="4992853"/>
            <a:ext cx="474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latin typeface="Noto Sans CJK KR Bold" pitchFamily="34" charset="-127"/>
                <a:ea typeface="Noto Sans CJK KR Bold" pitchFamily="34" charset="-127"/>
              </a:rPr>
              <a:t>char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→ 문자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(ex /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1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’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,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a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’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1815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36687" y="4718936"/>
            <a:ext cx="10910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괄호안에 있는 </a:t>
            </a:r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데이터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를 시리얼 통신으로 전달할 때 사용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lvl="0" algn="ctr"/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z="2800" dirty="0" err="1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Serial.println</a:t>
            </a:r>
            <a:r>
              <a:rPr lang="en-US" altLang="ko-KR" sz="28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()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로의 경우 데이터를 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전송후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줄을 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바꿔줌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4" name="TextBox 73"/>
          <p:cNvSpPr txBox="1">
            <a:spLocks noChangeArrowheads="1"/>
          </p:cNvSpPr>
          <p:nvPr/>
        </p:nvSpPr>
        <p:spPr bwMode="auto">
          <a:xfrm>
            <a:off x="1665951" y="1950260"/>
            <a:ext cx="88519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5400" dirty="0" err="1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Serial.print</a:t>
            </a:r>
            <a:r>
              <a:rPr lang="en-US" altLang="ko-KR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 </a:t>
            </a:r>
            <a:r>
              <a:rPr kumimoji="0" lang="ko-KR" altLang="en-US" sz="36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전송할 데이터</a:t>
            </a:r>
            <a:r>
              <a:rPr kumimoji="0" lang="ko-KR" altLang="en-US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  <a:p>
            <a:pPr algn="ctr" eaLnBrk="1" latinLnBrk="1" hangingPunct="1">
              <a:defRPr/>
            </a:pPr>
            <a:endParaRPr kumimoji="0" lang="en-US" altLang="ko-KR" sz="2000" dirty="0">
              <a:solidFill>
                <a:srgbClr val="FF9A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eaLnBrk="1" latinLnBrk="1" hangingPunct="1">
              <a:defRPr/>
            </a:pPr>
            <a:r>
              <a:rPr lang="en-US" altLang="ko-KR" sz="5400" dirty="0" err="1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Serial.println</a:t>
            </a:r>
            <a:r>
              <a:rPr lang="en-US" altLang="ko-KR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 </a:t>
            </a:r>
            <a:r>
              <a:rPr lang="ko-KR" altLang="en-US" sz="36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전송할 데이터</a:t>
            </a:r>
            <a:r>
              <a:rPr lang="ko-KR" altLang="en-US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54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</a:p>
        </p:txBody>
      </p:sp>
    </p:spTree>
    <p:extLst>
      <p:ext uri="{BB962C8B-B14F-4D97-AF65-F5344CB8AC3E}">
        <p14:creationId xmlns:p14="http://schemas.microsoft.com/office/powerpoint/2010/main" val="1752906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014607" y="3796268"/>
            <a:ext cx="3123006" cy="160888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14607" y="2013995"/>
            <a:ext cx="3123006" cy="160888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6065134" y="1253744"/>
            <a:ext cx="0" cy="52396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81689" y="2184297"/>
            <a:ext cx="34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만약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8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배고프면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1688" y="2869184"/>
            <a:ext cx="34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밥을 먹는다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81688" y="3978805"/>
            <a:ext cx="34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그렇지 않으면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81687" y="4663692"/>
            <a:ext cx="34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밥을 먹지 않는다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38760" y="1487944"/>
            <a:ext cx="343129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8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배고프면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en-US" altLang="ko-KR" sz="28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밥을 먹는다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</a:t>
            </a:r>
            <a:r>
              <a:rPr lang="en-US" altLang="ko-KR" sz="28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밥을 먹지 않는다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sz="2800" dirty="0">
              <a:solidFill>
                <a:srgbClr val="00B05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116450" y="1632754"/>
            <a:ext cx="0" cy="4943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00805" y="1311333"/>
            <a:ext cx="343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46771" y="2155722"/>
            <a:ext cx="1423686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41755" y="2884424"/>
            <a:ext cx="54813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225" y="2710241"/>
            <a:ext cx="1418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영역 </a:t>
            </a:r>
            <a:r>
              <a:rPr lang="en-US" altLang="ko-KR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sz="2000" dirty="0">
              <a:solidFill>
                <a:srgbClr val="0070C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1341755" y="4637820"/>
            <a:ext cx="54813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225" y="4463637"/>
            <a:ext cx="1418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영역 </a:t>
            </a:r>
            <a:r>
              <a:rPr lang="en-US" altLang="ko-KR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sz="2000" dirty="0">
              <a:solidFill>
                <a:srgbClr val="0070C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  <a:r>
              <a:rPr lang="en-US" altLang="ko-KR" dirty="0"/>
              <a:t>(</a:t>
            </a:r>
            <a:r>
              <a:rPr lang="ko-KR" altLang="en-US" dirty="0" err="1"/>
              <a:t>조건문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25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29" grpId="0"/>
      <p:bldP spid="31" grpId="0"/>
      <p:bldP spid="11" grpId="0" animBg="1"/>
      <p:bldP spid="33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93" y="1273200"/>
            <a:ext cx="9921800" cy="54924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소개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3" name="꺾인 연결선 28"/>
          <p:cNvCxnSpPr>
            <a:stCxn id="15" idx="0"/>
          </p:cNvCxnSpPr>
          <p:nvPr/>
        </p:nvCxnSpPr>
        <p:spPr bwMode="auto">
          <a:xfrm rot="16200000" flipV="1">
            <a:off x="3638949" y="3152379"/>
            <a:ext cx="1798636" cy="1494630"/>
          </a:xfrm>
          <a:prstGeom prst="bentConnector3">
            <a:avLst>
              <a:gd name="adj1" fmla="val 99779"/>
            </a:avLst>
          </a:prstGeom>
          <a:ln w="381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168823" y="2576512"/>
            <a:ext cx="2943225" cy="2427287"/>
            <a:chOff x="234950" y="2586038"/>
            <a:chExt cx="2943225" cy="2427287"/>
          </a:xfrm>
        </p:grpSpPr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>
              <a:off x="241300" y="2586038"/>
              <a:ext cx="29368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VIN :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외부 전력의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(+)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전원</a:t>
              </a:r>
            </a:p>
          </p:txBody>
        </p:sp>
        <p:sp>
          <p:nvSpPr>
            <p:cNvPr id="11" name="TextBox 12"/>
            <p:cNvSpPr txBox="1">
              <a:spLocks noChangeArrowheads="1"/>
            </p:cNvSpPr>
            <p:nvPr/>
          </p:nvSpPr>
          <p:spPr bwMode="auto">
            <a:xfrm>
              <a:off x="241300" y="2855913"/>
              <a:ext cx="29368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GND :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외부 전력의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(-)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전원</a:t>
              </a:r>
            </a:p>
          </p:txBody>
        </p:sp>
        <p:sp>
          <p:nvSpPr>
            <p:cNvPr id="12" name="TextBox 13"/>
            <p:cNvSpPr txBox="1">
              <a:spLocks noChangeArrowheads="1"/>
            </p:cNvSpPr>
            <p:nvPr/>
          </p:nvSpPr>
          <p:spPr bwMode="auto">
            <a:xfrm>
              <a:off x="241300" y="3109913"/>
              <a:ext cx="29368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200" dirty="0">
                  <a:solidFill>
                    <a:srgbClr val="FF5B5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GND</a:t>
              </a:r>
              <a:r>
                <a:rPr lang="ko-KR" altLang="en-US" sz="1200" dirty="0">
                  <a:solidFill>
                    <a:srgbClr val="FF5B5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는 어느 </a:t>
              </a:r>
              <a:r>
                <a:rPr lang="en-US" altLang="ko-KR" sz="1200" dirty="0">
                  <a:solidFill>
                    <a:srgbClr val="FF5B5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GND</a:t>
              </a:r>
              <a:r>
                <a:rPr lang="ko-KR" altLang="en-US" sz="1200" dirty="0">
                  <a:solidFill>
                    <a:srgbClr val="FF5B5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 연결해도 무관</a:t>
              </a:r>
            </a:p>
          </p:txBody>
        </p:sp>
        <p:pic>
          <p:nvPicPr>
            <p:cNvPr id="14" name="그림 1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CFD"/>
                </a:clrFrom>
                <a:clrTo>
                  <a:srgbClr val="FEFC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50" y="3390900"/>
              <a:ext cx="1620838" cy="162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직사각형 14"/>
          <p:cNvSpPr/>
          <p:nvPr/>
        </p:nvSpPr>
        <p:spPr bwMode="auto">
          <a:xfrm>
            <a:off x="5160963" y="4799012"/>
            <a:ext cx="249237" cy="204787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오렌지 보드 기본 구성</a:t>
            </a:r>
          </a:p>
        </p:txBody>
      </p:sp>
    </p:spTree>
    <p:extLst>
      <p:ext uri="{BB962C8B-B14F-4D97-AF65-F5344CB8AC3E}">
        <p14:creationId xmlns:p14="http://schemas.microsoft.com/office/powerpoint/2010/main" val="293438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734451" y="1366868"/>
            <a:ext cx="0" cy="52396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98958" y="1672581"/>
            <a:ext cx="4283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만약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8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밥이 있으면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09045" y="2311748"/>
            <a:ext cx="34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밥을 먹는다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02680" y="3282838"/>
            <a:ext cx="4644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그렇지 않고 </a:t>
            </a:r>
            <a:r>
              <a:rPr lang="ko-KR" altLang="en-US" sz="28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라면이 있으면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09045" y="3902289"/>
            <a:ext cx="34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라면을 먹는다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70877" y="1884227"/>
            <a:ext cx="34312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4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밥이 있으면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en-US" altLang="ko-KR" sz="2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밥을 먹는다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2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sz="2400" dirty="0">
              <a:solidFill>
                <a:srgbClr val="ED7D3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2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 if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4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라면이 있으면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en-US" altLang="ko-KR" sz="2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라면을 먹는다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2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sz="2400" dirty="0">
              <a:solidFill>
                <a:srgbClr val="00B05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24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</a:t>
            </a:r>
            <a:r>
              <a:rPr lang="en-US" altLang="ko-KR" sz="2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굶는다</a:t>
            </a:r>
            <a:endParaRPr lang="en-US" altLang="ko-KR" sz="2400" dirty="0">
              <a:solidFill>
                <a:srgbClr val="00B05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2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sz="2400" dirty="0">
              <a:solidFill>
                <a:srgbClr val="00B05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43374" y="4877855"/>
            <a:ext cx="4644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그렇지 않으면</a:t>
            </a:r>
            <a:endParaRPr lang="ko-KR" altLang="en-US" sz="2800" dirty="0">
              <a:solidFill>
                <a:srgbClr val="00B0F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34499" y="5482066"/>
            <a:ext cx="34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굶는다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376197" y="1590388"/>
            <a:ext cx="2758440" cy="138785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06023" y="3149035"/>
            <a:ext cx="4464476" cy="138785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76197" y="4707476"/>
            <a:ext cx="2758440" cy="138785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226253" y="1659737"/>
            <a:ext cx="1881969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534878" y="3233466"/>
            <a:ext cx="2347419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4997477" y="1794492"/>
            <a:ext cx="784218" cy="117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19015" y="1600603"/>
            <a:ext cx="936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조건</a:t>
            </a:r>
          </a:p>
        </p:txBody>
      </p:sp>
      <p:cxnSp>
        <p:nvCxnSpPr>
          <p:cNvPr id="45" name="직선 화살표 연결선 44"/>
          <p:cNvCxnSpPr>
            <a:stCxn id="44" idx="2"/>
          </p:cNvCxnSpPr>
          <p:nvPr/>
        </p:nvCxnSpPr>
        <p:spPr>
          <a:xfrm flipH="1">
            <a:off x="5313318" y="2000713"/>
            <a:ext cx="774075" cy="12214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1770587" y="2301713"/>
            <a:ext cx="54813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52146" y="2127530"/>
            <a:ext cx="872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영역 </a:t>
            </a:r>
            <a:r>
              <a:rPr lang="en-US" altLang="ko-KR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sz="2000" dirty="0">
              <a:solidFill>
                <a:srgbClr val="0070C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1774021" y="4592611"/>
            <a:ext cx="235024" cy="33974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55580" y="4758176"/>
            <a:ext cx="872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영역 </a:t>
            </a:r>
            <a:r>
              <a:rPr lang="en-US" altLang="ko-KR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sz="2000" dirty="0">
              <a:solidFill>
                <a:srgbClr val="0070C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6588" y="5541984"/>
            <a:ext cx="872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영역 </a:t>
            </a:r>
            <a:r>
              <a:rPr lang="en-US" altLang="ko-KR" sz="20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sz="2000" dirty="0">
              <a:solidFill>
                <a:srgbClr val="0070C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1770587" y="5729748"/>
            <a:ext cx="54813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  <a:r>
              <a:rPr lang="en-US" altLang="ko-KR" dirty="0"/>
              <a:t>(</a:t>
            </a:r>
            <a:r>
              <a:rPr lang="ko-KR" altLang="en-US" dirty="0" err="1"/>
              <a:t>조건문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11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47" grpId="0"/>
      <p:bldP spid="49" grpId="0"/>
      <p:bldP spid="5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46771" y="1482407"/>
            <a:ext cx="675069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if(                                   ){ </a:t>
            </a:r>
          </a:p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 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}</a:t>
            </a:r>
          </a:p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else{</a:t>
            </a:r>
          </a:p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 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}</a:t>
            </a:r>
            <a:endParaRPr lang="ko-KR" altLang="en-US" sz="40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93449" y="1589238"/>
            <a:ext cx="5633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참과 거짓이 반환되는 조건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222" y="5558277"/>
            <a:ext cx="11545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if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문의 조건 반환 값이 </a:t>
            </a:r>
            <a:r>
              <a:rPr lang="ko-KR" altLang="en-US" sz="2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이라면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if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문 구문 실행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O,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else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문 구문 실행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X</a:t>
            </a:r>
          </a:p>
          <a:p>
            <a:pPr algn="ctr"/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if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문의 조건의 반환 값이 </a:t>
            </a:r>
            <a:r>
              <a:rPr lang="ko-KR" altLang="en-US" sz="2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거짓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이라면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if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문 구문을 실행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X,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else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문 구문 실행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  <a:r>
              <a:rPr lang="en-US" altLang="ko-KR" dirty="0"/>
              <a:t>(</a:t>
            </a:r>
            <a:r>
              <a:rPr lang="ko-KR" altLang="en-US" dirty="0" err="1"/>
              <a:t>조건문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351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146771" y="1474724"/>
            <a:ext cx="675069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if(                                   ){ </a:t>
            </a:r>
          </a:p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 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}</a:t>
            </a:r>
          </a:p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else if(                                   ){</a:t>
            </a:r>
          </a:p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 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r>
              <a:rPr lang="en-US" altLang="ko-KR" sz="40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}</a:t>
            </a:r>
            <a:endParaRPr lang="ko-KR" altLang="en-US" sz="40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63" y="5555611"/>
            <a:ext cx="11203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if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문의 조건 반환 값이 </a:t>
            </a:r>
            <a:r>
              <a:rPr lang="ko-KR" altLang="en-US" sz="2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이라면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else if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문 영역 안에 있는 구문을 실행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X</a:t>
            </a:r>
          </a:p>
          <a:p>
            <a:pPr algn="ctr"/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if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문의 조건의 반환 값이 </a:t>
            </a:r>
            <a:r>
              <a:rPr lang="ko-KR" altLang="en-US" sz="24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거짓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이라면 </a:t>
            </a:r>
            <a:r>
              <a:rPr lang="en-US" altLang="ko-KR" sz="2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else if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문 영역 안에 있는 구문을 실행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93449" y="1594255"/>
            <a:ext cx="5633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참과 거짓이 반환되는 조건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02385" y="3431025"/>
            <a:ext cx="5633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참과 거짓이 반환되는 조건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  <a:r>
              <a:rPr lang="en-US" altLang="ko-KR" dirty="0"/>
              <a:t>(</a:t>
            </a:r>
            <a:r>
              <a:rPr lang="ko-KR" altLang="en-US" dirty="0" err="1"/>
              <a:t>조건문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56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2" name="그룹 11"/>
          <p:cNvGrpSpPr>
            <a:grpSpLocks/>
          </p:cNvGrpSpPr>
          <p:nvPr/>
        </p:nvGrpSpPr>
        <p:grpSpPr bwMode="auto">
          <a:xfrm>
            <a:off x="1706880" y="1854200"/>
            <a:ext cx="5430837" cy="3867150"/>
            <a:chOff x="344488" y="1834359"/>
            <a:chExt cx="5430837" cy="3867150"/>
          </a:xfrm>
        </p:grpSpPr>
        <p:grpSp>
          <p:nvGrpSpPr>
            <p:cNvPr id="14" name="그룹 28"/>
            <p:cNvGrpSpPr>
              <a:grpSpLocks/>
            </p:cNvGrpSpPr>
            <p:nvPr/>
          </p:nvGrpSpPr>
          <p:grpSpPr bwMode="auto">
            <a:xfrm>
              <a:off x="488950" y="1834359"/>
              <a:ext cx="5286375" cy="3867150"/>
              <a:chOff x="488950" y="1834359"/>
              <a:chExt cx="5286375" cy="3867150"/>
            </a:xfrm>
          </p:grpSpPr>
          <p:pic>
            <p:nvPicPr>
              <p:cNvPr id="16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950" y="1834359"/>
                <a:ext cx="5286375" cy="3867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순서도: 대체 처리 16"/>
              <p:cNvSpPr/>
              <p:nvPr/>
            </p:nvSpPr>
            <p:spPr bwMode="auto">
              <a:xfrm>
                <a:off x="1800225" y="3302797"/>
                <a:ext cx="1747838" cy="465137"/>
              </a:xfrm>
              <a:prstGeom prst="flowChartAlternateProcess">
                <a:avLst/>
              </a:prstGeom>
              <a:solidFill>
                <a:srgbClr val="FF9A00"/>
              </a:solidFill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dirty="0" err="1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Serial.print</a:t>
                </a:r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(a)</a:t>
                </a:r>
                <a:endPara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  <p:sp>
          <p:nvSpPr>
            <p:cNvPr id="15" name="모서리가 둥근 직사각형 30"/>
            <p:cNvSpPr/>
            <p:nvPr/>
          </p:nvSpPr>
          <p:spPr>
            <a:xfrm>
              <a:off x="344488" y="2372522"/>
              <a:ext cx="1571625" cy="284162"/>
            </a:xfrm>
            <a:prstGeom prst="roundRect">
              <a:avLst/>
            </a:prstGeom>
            <a:noFill/>
            <a:ln w="38100">
              <a:solidFill>
                <a:srgbClr val="FF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8" name="그룹 17"/>
          <p:cNvGrpSpPr>
            <a:grpSpLocks/>
          </p:cNvGrpSpPr>
          <p:nvPr/>
        </p:nvGrpSpPr>
        <p:grpSpPr bwMode="auto">
          <a:xfrm>
            <a:off x="5400992" y="2584450"/>
            <a:ext cx="5367338" cy="3867150"/>
            <a:chOff x="4038600" y="2564904"/>
            <a:chExt cx="5367000" cy="3867150"/>
          </a:xfrm>
        </p:grpSpPr>
        <p:grpSp>
          <p:nvGrpSpPr>
            <p:cNvPr id="19" name="그룹 29"/>
            <p:cNvGrpSpPr>
              <a:grpSpLocks/>
            </p:cNvGrpSpPr>
            <p:nvPr/>
          </p:nvGrpSpPr>
          <p:grpSpPr bwMode="auto">
            <a:xfrm>
              <a:off x="4119225" y="2564904"/>
              <a:ext cx="5286375" cy="3867150"/>
              <a:chOff x="4088904" y="2627858"/>
              <a:chExt cx="5286375" cy="3867150"/>
            </a:xfrm>
          </p:grpSpPr>
          <p:pic>
            <p:nvPicPr>
              <p:cNvPr id="21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904" y="2627858"/>
                <a:ext cx="5286375" cy="3867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순서도: 대체 처리 25"/>
              <p:cNvSpPr/>
              <p:nvPr/>
            </p:nvSpPr>
            <p:spPr bwMode="auto">
              <a:xfrm>
                <a:off x="5789341" y="4328071"/>
                <a:ext cx="2035047" cy="465137"/>
              </a:xfrm>
              <a:prstGeom prst="flowChartAlternateProcess">
                <a:avLst/>
              </a:prstGeom>
              <a:solidFill>
                <a:srgbClr val="FF9A00"/>
              </a:solidFill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dirty="0" err="1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Serial.println</a:t>
                </a:r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(a)</a:t>
                </a:r>
                <a:endPara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  <p:sp>
          <p:nvSpPr>
            <p:cNvPr id="20" name="모서리가 둥근 직사각형 31"/>
            <p:cNvSpPr/>
            <p:nvPr/>
          </p:nvSpPr>
          <p:spPr>
            <a:xfrm>
              <a:off x="4038600" y="3080842"/>
              <a:ext cx="266683" cy="2436812"/>
            </a:xfrm>
            <a:prstGeom prst="roundRect">
              <a:avLst/>
            </a:prstGeom>
            <a:noFill/>
            <a:ln w="38100">
              <a:solidFill>
                <a:srgbClr val="FF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</a:p>
        </p:txBody>
      </p:sp>
    </p:spTree>
    <p:extLst>
      <p:ext uri="{BB962C8B-B14F-4D97-AF65-F5344CB8AC3E}">
        <p14:creationId xmlns:p14="http://schemas.microsoft.com/office/powerpoint/2010/main" val="277054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36687" y="4379211"/>
            <a:ext cx="10910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시리얼 통신을 통해 들어오는 </a:t>
            </a:r>
            <a:r>
              <a:rPr lang="ko-KR" altLang="en-US" sz="28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데이터가 있는지 확인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할 때 사용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lvl="0" algn="ctr"/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시리얼 통신으로 </a:t>
            </a:r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전달된 데이터의 수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를 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리턴함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lvl="0" algn="ctr"/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전달되는 데이터가 어떤 데이터인지 </a:t>
            </a:r>
            <a:r>
              <a:rPr lang="ko-KR" altLang="en-US" sz="2800" dirty="0">
                <a:solidFill>
                  <a:srgbClr val="FF0000"/>
                </a:solidFill>
                <a:latin typeface="Noto Sans CJK KR Bold" pitchFamily="34" charset="-127"/>
                <a:ea typeface="Noto Sans CJK KR Bold" pitchFamily="34" charset="-127"/>
              </a:rPr>
              <a:t>확인은 안함</a:t>
            </a:r>
            <a:endParaRPr lang="en-US" altLang="ko-KR" sz="2800" dirty="0">
              <a:solidFill>
                <a:srgbClr val="FF000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4" name="TextBox 73"/>
          <p:cNvSpPr txBox="1">
            <a:spLocks noChangeArrowheads="1"/>
          </p:cNvSpPr>
          <p:nvPr/>
        </p:nvSpPr>
        <p:spPr bwMode="auto">
          <a:xfrm>
            <a:off x="1665951" y="2237528"/>
            <a:ext cx="88519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5400" dirty="0" err="1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Serial.available</a:t>
            </a:r>
            <a:r>
              <a:rPr lang="en-US" altLang="ko-KR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</a:p>
        </p:txBody>
      </p:sp>
    </p:spTree>
    <p:extLst>
      <p:ext uri="{BB962C8B-B14F-4D97-AF65-F5344CB8AC3E}">
        <p14:creationId xmlns:p14="http://schemas.microsoft.com/office/powerpoint/2010/main" val="29533023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36687" y="4094000"/>
            <a:ext cx="109104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시리얼 통신을 통해 들어오는 </a:t>
            </a:r>
            <a:r>
              <a:rPr lang="ko-KR" altLang="en-US" sz="28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데이터를 확인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할 때 사용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lvl="0" algn="ctr"/>
            <a:endParaRPr lang="en-US" altLang="ko-KR" sz="8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명령어 </a:t>
            </a:r>
            <a:r>
              <a:rPr lang="ko-KR" altLang="en-US" sz="2800" dirty="0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한번에 </a:t>
            </a:r>
            <a:r>
              <a:rPr lang="ko-KR" altLang="en-US" sz="2800" dirty="0" err="1">
                <a:solidFill>
                  <a:srgbClr val="00B050"/>
                </a:solidFill>
                <a:latin typeface="Noto Sans CJK KR Bold" pitchFamily="34" charset="-127"/>
                <a:ea typeface="Noto Sans CJK KR Bold" pitchFamily="34" charset="-127"/>
              </a:rPr>
              <a:t>한글자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씩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데이터를 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받아옴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lvl="0" algn="ctr"/>
            <a:endParaRPr lang="en-US" altLang="ko-KR" sz="700" dirty="0">
              <a:solidFill>
                <a:srgbClr val="ED7D3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z="2800" dirty="0" err="1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Serial.available</a:t>
            </a:r>
            <a:r>
              <a:rPr lang="en-US" altLang="ko-KR" sz="28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()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을 이용해서 데이터가 전송되었는지 확인 한 후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데이터를 받아야 함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4" name="TextBox 73"/>
          <p:cNvSpPr txBox="1">
            <a:spLocks noChangeArrowheads="1"/>
          </p:cNvSpPr>
          <p:nvPr/>
        </p:nvSpPr>
        <p:spPr bwMode="auto">
          <a:xfrm>
            <a:off x="1665951" y="2164503"/>
            <a:ext cx="88519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5400" dirty="0" err="1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Serial.read</a:t>
            </a:r>
            <a:r>
              <a:rPr lang="en-US" altLang="ko-KR" sz="5400" dirty="0">
                <a:solidFill>
                  <a:srgbClr val="ED7D31"/>
                </a:solidFill>
                <a:latin typeface="Noto Sans CJK KR Bold" pitchFamily="34" charset="-127"/>
                <a:ea typeface="Noto Sans CJK KR Bold" pitchFamily="34" charset="-127"/>
              </a:rPr>
              <a:t>()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함수 설명</a:t>
            </a:r>
          </a:p>
        </p:txBody>
      </p:sp>
    </p:spTree>
    <p:extLst>
      <p:ext uri="{BB962C8B-B14F-4D97-AF65-F5344CB8AC3E}">
        <p14:creationId xmlns:p14="http://schemas.microsoft.com/office/powerpoint/2010/main" val="47626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51" y="1323760"/>
            <a:ext cx="7702701" cy="54311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0720" y="865124"/>
            <a:ext cx="3065780" cy="351971"/>
          </a:xfrm>
        </p:spPr>
        <p:txBody>
          <a:bodyPr/>
          <a:lstStyle/>
          <a:p>
            <a:r>
              <a:rPr lang="ko-KR" altLang="en-US" dirty="0"/>
              <a:t>시리얼 통신 </a:t>
            </a:r>
            <a:r>
              <a:rPr lang="en-US" altLang="ko-KR" dirty="0"/>
              <a:t>LED</a:t>
            </a:r>
            <a:r>
              <a:rPr lang="ko-KR" altLang="en-US" dirty="0"/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5428174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시리얼 입력을 통해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LED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1792" y="2143173"/>
            <a:ext cx="460743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char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data;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Serial.begin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available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data =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read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(data == 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'1'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"LED ON"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HIGH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5403" y="2143173"/>
            <a:ext cx="46074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 if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(data == 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'2'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"LED OFF"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en-US" altLang="ko-KR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digitalWrite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(3,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LOW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(100);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923395" y="2198495"/>
            <a:ext cx="0" cy="4158372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697032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851" y="1332707"/>
            <a:ext cx="8034297" cy="54132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sz="2000" dirty="0"/>
              <a:t>시리얼 통신으로 색 표현</a:t>
            </a:r>
          </a:p>
        </p:txBody>
      </p:sp>
    </p:spTree>
    <p:extLst>
      <p:ext uri="{BB962C8B-B14F-4D97-AF65-F5344CB8AC3E}">
        <p14:creationId xmlns:p14="http://schemas.microsoft.com/office/powerpoint/2010/main" val="651682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595678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634261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시리얼 통신을 이용해 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RGB LED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특정 색상 표현하기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9920" y="2029256"/>
            <a:ext cx="373481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char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data;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setup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pinMode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</a:t>
            </a:r>
            <a:r>
              <a:rPr lang="en-US" altLang="ko-KR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OUTPUT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available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data =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read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(data == </a:t>
            </a:r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'1'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252);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195);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52);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96907" y="2029256"/>
            <a:ext cx="37348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(data == </a:t>
            </a:r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'2'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241);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63);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131);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(data == </a:t>
            </a:r>
            <a:r>
              <a:rPr lang="ko-KR" altLang="en-US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'3'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{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(9, 61);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(10, 243);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analogWrite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(11, 83);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923395" y="2065145"/>
            <a:ext cx="0" cy="4158372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98427" y="111760"/>
            <a:ext cx="382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시리얼 통신 알아보기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응용</a:t>
            </a:r>
          </a:p>
        </p:txBody>
      </p:sp>
    </p:spTree>
    <p:extLst>
      <p:ext uri="{BB962C8B-B14F-4D97-AF65-F5344CB8AC3E}">
        <p14:creationId xmlns:p14="http://schemas.microsoft.com/office/powerpoint/2010/main" val="252159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22549" y="111760"/>
            <a:ext cx="32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 소개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3200" y="792480"/>
            <a:ext cx="3991728" cy="4612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4960" y="896112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8960" y="824992"/>
            <a:ext cx="3737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 보드 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기본 구성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55367" y="5089137"/>
            <a:ext cx="22098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308" y="5089137"/>
            <a:ext cx="1220059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0711" r="8728" b="11116"/>
          <a:stretch/>
        </p:blipFill>
        <p:spPr>
          <a:xfrm>
            <a:off x="3495715" y="1357457"/>
            <a:ext cx="7297999" cy="512703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230827" y="2780277"/>
            <a:ext cx="868680" cy="86868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7" name="꺾인 연결선 16"/>
          <p:cNvCxnSpPr>
            <a:stCxn id="13" idx="0"/>
          </p:cNvCxnSpPr>
          <p:nvPr/>
        </p:nvCxnSpPr>
        <p:spPr>
          <a:xfrm rot="16200000" flipV="1">
            <a:off x="4794337" y="909447"/>
            <a:ext cx="800104" cy="2941556"/>
          </a:xfrm>
          <a:prstGeom prst="bentConnector2">
            <a:avLst/>
          </a:prstGeom>
          <a:ln w="158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657987" y="1929086"/>
            <a:ext cx="102176" cy="1021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50403" y="1827408"/>
            <a:ext cx="239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sz="16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활성화 스위치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59829" y="2270468"/>
            <a:ext cx="33761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활성화 스위치를 통해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기능을 간편하게 </a:t>
            </a:r>
            <a:r>
              <a:rPr lang="en-US" altLang="ko-KR" sz="1500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 / OFF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수 있습니다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59829" y="5226297"/>
            <a:ext cx="33761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sz="15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기능을 활성화 할 시 </a:t>
            </a:r>
            <a:endParaRPr lang="en-US" altLang="ko-KR" sz="1500" dirty="0">
              <a:solidFill>
                <a:srgbClr val="FF484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5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D4, D5</a:t>
            </a:r>
            <a:r>
              <a:rPr lang="ko-KR" altLang="en-US" sz="15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번을 통신 라인으로 사용하므로 </a:t>
            </a:r>
            <a:endParaRPr lang="en-US" altLang="ko-KR" sz="1500" dirty="0">
              <a:solidFill>
                <a:srgbClr val="FF484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5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D4, D5</a:t>
            </a:r>
            <a:r>
              <a:rPr lang="ko-KR" altLang="en-US" sz="15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번은 사용이 불가합니다</a:t>
            </a:r>
            <a:r>
              <a:rPr lang="en-US" altLang="ko-KR" sz="15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500" dirty="0">
                <a:solidFill>
                  <a:srgbClr val="FF484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en-US" altLang="ko-KR" sz="1500" dirty="0">
              <a:solidFill>
                <a:srgbClr val="FF484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183645" y="3450211"/>
            <a:ext cx="803998" cy="28543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10932" y="3346595"/>
            <a:ext cx="492748" cy="492748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03200" dist="38100" dir="5400000" algn="t" rotWithShape="0">
              <a:schemeClr val="tx1">
                <a:lumMod val="75000"/>
                <a:lumOff val="25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193072" y="4128366"/>
            <a:ext cx="803998" cy="28543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127611" y="4024750"/>
            <a:ext cx="492748" cy="492748"/>
          </a:xfrm>
          <a:prstGeom prst="ellipse">
            <a:avLst/>
          </a:prstGeom>
          <a:solidFill>
            <a:srgbClr val="E94846"/>
          </a:solidFill>
          <a:ln>
            <a:noFill/>
          </a:ln>
          <a:effectLst>
            <a:outerShdw blurRad="203200" dist="38100" dir="5400000" algn="t" rotWithShape="0">
              <a:schemeClr val="tx1">
                <a:lumMod val="75000"/>
                <a:lumOff val="25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94629" y="3421908"/>
            <a:ext cx="5386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38067" y="4118894"/>
            <a:ext cx="7043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OFF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49" y="4147817"/>
            <a:ext cx="3349759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5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character lcd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00" b="92250" l="4250" r="95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28" b="9192"/>
          <a:stretch/>
        </p:blipFill>
        <p:spPr bwMode="auto">
          <a:xfrm>
            <a:off x="3462337" y="529888"/>
            <a:ext cx="5267325" cy="364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2453230" y="3732835"/>
            <a:ext cx="1354238" cy="13542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829" y="4179121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따라하기</a:t>
            </a:r>
            <a:endParaRPr lang="ko-KR" altLang="en-US" sz="24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4228" y="4887055"/>
            <a:ext cx="5218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4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 </a:t>
            </a:r>
            <a:endParaRPr lang="en-US" altLang="ko-KR" sz="4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350838" y="4962738"/>
            <a:ext cx="4852" cy="14183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33387" y="6109042"/>
            <a:ext cx="693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LCD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대해 알아보고 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LCD 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화면에 글자를 출력해봅시다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36130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436621" y="5200282"/>
            <a:ext cx="11323255" cy="127163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8960" y="5200282"/>
            <a:ext cx="1125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LCD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Liquid Crystal Display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약자로 액정 표시 장치를 말한다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LCD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는 얇고 가벼우며 소비 전력이 적은 장점은 있지만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시야각이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제한적이고 어두운 곳에서는 선명함이 떨어지는 단점이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LCD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이용해 숫자 및 문자를 출력할 수 있기 때문에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손목 시계부터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TV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이르기까지 광범위하게 사용되고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7106" name="Picture 2" descr="http://cfile236.uf.daum.net/image/2225A644559696161895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97" y="1447800"/>
            <a:ext cx="2859936" cy="160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http://img.kr.news.samsung.com/kr/wp-content/uploads/2011/11/1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" t="2549" r="25475" b="6238"/>
          <a:stretch/>
        </p:blipFill>
        <p:spPr bwMode="auto">
          <a:xfrm>
            <a:off x="436621" y="1455572"/>
            <a:ext cx="5316070" cy="35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2" name="Picture 8" descr="http://pds3.egloos.com/pds/200706/15/44/c0017944_1006328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" b="4291"/>
          <a:stretch/>
        </p:blipFill>
        <p:spPr bwMode="auto">
          <a:xfrm>
            <a:off x="5903097" y="3200400"/>
            <a:ext cx="2859936" cy="181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4" name="Picture 10" descr="http://blog.segye.com/webdata/000/11/65/image-20100914-57888d1a121477c9a1a947d11f22c96c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r="6110"/>
          <a:stretch/>
        </p:blipFill>
        <p:spPr bwMode="auto">
          <a:xfrm>
            <a:off x="8900160" y="1447801"/>
            <a:ext cx="2854960" cy="160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6" name="Picture 12" descr="http://image.auction.co.kr/itemimage/9c/92/77/9c92775d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9"/>
          <a:stretch/>
        </p:blipFill>
        <p:spPr bwMode="auto">
          <a:xfrm>
            <a:off x="8900160" y="3200400"/>
            <a:ext cx="2854960" cy="181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LCD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695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331904" y="4809490"/>
            <a:ext cx="11555296" cy="148929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39327" y="4900261"/>
            <a:ext cx="11447873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액정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(Liquid Crystal)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이란 액체처럼 유체의 성질을 가지면서 고체처럼 광학적 성질을 가지는 물체이다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또한 액정은 전기적 신호를 가해 원하는 방향으로 배열할 수 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LCD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는 이러한 액정의 성질을 이용하며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각 픽셀에 대한 액정 배열을 조절하여 투과하는 빛의 양을 제어해 다양한 문자와 숫자 출력 등이 가능하다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6251128" y="1474536"/>
            <a:ext cx="0" cy="3037095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737045" y="2986111"/>
            <a:ext cx="932058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사물</a:t>
            </a:r>
            <a:endParaRPr lang="en-US" altLang="ko-KR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1" name="Picture 4" descr="http://kocoafab.cc/data/2015070614440953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892" y="1337765"/>
            <a:ext cx="4255911" cy="334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http://kocoafab.cc/data/1501220853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652" y="1474536"/>
            <a:ext cx="3396046" cy="306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LCD </a:t>
            </a:r>
            <a:r>
              <a:rPr lang="ko-KR" altLang="en-US" dirty="0"/>
              <a:t>출력 원리</a:t>
            </a:r>
          </a:p>
        </p:txBody>
      </p:sp>
    </p:spTree>
    <p:extLst>
      <p:ext uri="{BB962C8B-B14F-4D97-AF65-F5344CB8AC3E}">
        <p14:creationId xmlns:p14="http://schemas.microsoft.com/office/powerpoint/2010/main" val="29611881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497840" y="1507744"/>
          <a:ext cx="11074400" cy="2130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0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6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NO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4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수량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상세설명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아두이노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UNO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6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Charater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LCD_I2C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6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6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15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 이상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477520" y="4094000"/>
          <a:ext cx="11094719" cy="214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21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1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2171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52171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33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부품명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오렌지보드</a:t>
                      </a:r>
                      <a:endParaRPr lang="en-US" altLang="ko-KR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LCD</a:t>
                      </a:r>
                      <a:endParaRPr lang="ko-KR" altLang="en-US" sz="1500" dirty="0">
                        <a:solidFill>
                          <a:srgbClr val="ED7D31"/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브레드</a:t>
                      </a: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보드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rgbClr val="ED7D31"/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점퍼 케이블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8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부품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사진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80" y="4677079"/>
            <a:ext cx="2176550" cy="144339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08" y="4488613"/>
            <a:ext cx="2207252" cy="1463756"/>
          </a:xfrm>
          <a:prstGeom prst="rect">
            <a:avLst/>
          </a:prstGeom>
        </p:spPr>
      </p:pic>
      <p:pic>
        <p:nvPicPr>
          <p:cNvPr id="20482" name="Picture 2" descr="http://kocoafab.cc/data/1501220856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88" y="4677079"/>
            <a:ext cx="1836612" cy="13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t="13798" r="33087" b="6003"/>
          <a:stretch/>
        </p:blipFill>
        <p:spPr>
          <a:xfrm rot="16200000">
            <a:off x="2058803" y="4424864"/>
            <a:ext cx="1275289" cy="177972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부품 목록</a:t>
            </a:r>
          </a:p>
        </p:txBody>
      </p:sp>
    </p:spTree>
    <p:extLst>
      <p:ext uri="{BB962C8B-B14F-4D97-AF65-F5344CB8AC3E}">
        <p14:creationId xmlns:p14="http://schemas.microsoft.com/office/powerpoint/2010/main" val="316043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5" y="1431800"/>
            <a:ext cx="9261229" cy="532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90" y="6238872"/>
            <a:ext cx="360000" cy="159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693" y="6086472"/>
            <a:ext cx="360000" cy="1598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37" y="5925924"/>
            <a:ext cx="360000" cy="1605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81" y="5775576"/>
            <a:ext cx="360000" cy="16054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LCD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문자 출력하기</a:t>
            </a:r>
          </a:p>
        </p:txBody>
      </p:sp>
    </p:spTree>
    <p:extLst>
      <p:ext uri="{BB962C8B-B14F-4D97-AF65-F5344CB8AC3E}">
        <p14:creationId xmlns:p14="http://schemas.microsoft.com/office/powerpoint/2010/main" val="28618797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378532"/>
            <a:ext cx="11348862" cy="316375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378532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주소 확인하기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41960" y="1790799"/>
            <a:ext cx="395224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Wire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Wire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(9600);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while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(!</a:t>
            </a:r>
            <a:r>
              <a:rPr lang="en-US" altLang="ko-KR" sz="14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           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"\nI2C Scanner"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byte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error, address;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nDevices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"Scanning..."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nDevices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 0;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400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(address = 1; address &lt; 127; address++ ) 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{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Wire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beginTransmission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(address);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error = 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Wire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endTransmission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8569" y="1773626"/>
            <a:ext cx="6096000" cy="51090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sz="1400" dirty="0" err="1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error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== 0)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{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"I2C 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device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found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at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address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0x"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sz="1400" dirty="0" err="1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address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&lt;16) 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"0"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address,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HEX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  !"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nDevices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++;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sz="1400" dirty="0" err="1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error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==4) 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{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Unknow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error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at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address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0x"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sz="1400" dirty="0" err="1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address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&lt;16) 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("0");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address,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HEX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}    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}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sz="1400" dirty="0" err="1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if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(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nDevices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== 0)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No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I2C 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devices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found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\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sz="1400" dirty="0" err="1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else</a:t>
            </a:r>
            <a:endParaRPr lang="ko-KR" altLang="en-US" sz="1400" dirty="0">
              <a:solidFill>
                <a:schemeClr val="accent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Serial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400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println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done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\</a:t>
            </a:r>
            <a:r>
              <a:rPr lang="ko-KR" altLang="en-US" sz="1400" dirty="0" err="1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</a:t>
            </a:r>
            <a:r>
              <a:rPr lang="ko-KR" altLang="en-US" sz="1400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delay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(5000);</a:t>
            </a:r>
          </a:p>
          <a:p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187718" y="2050286"/>
            <a:ext cx="0" cy="4455289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6085846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2"/>
          <p:cNvSpPr/>
          <p:nvPr/>
        </p:nvSpPr>
        <p:spPr>
          <a:xfrm>
            <a:off x="963625" y="5730658"/>
            <a:ext cx="10417213" cy="877783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TextBox 29"/>
          <p:cNvSpPr txBox="1"/>
          <p:nvPr/>
        </p:nvSpPr>
        <p:spPr>
          <a:xfrm>
            <a:off x="1215289" y="5730658"/>
            <a:ext cx="95368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소스 코드를 오렌지보드에 업로드 한 후 시리얼 모니터창을 열면 현재 연결되어 있는 </a:t>
            </a:r>
            <a:r>
              <a:rPr lang="en-US" altLang="ko-KR" sz="14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I2C_LCD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주소가 나옵니다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(*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위 이미지에서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I2C LCD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는 </a:t>
            </a:r>
            <a:r>
              <a:rPr lang="en-US" altLang="ko-KR" sz="14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0x3F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주소를 가지고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.)</a:t>
            </a:r>
          </a:p>
        </p:txBody>
      </p:sp>
      <p:pic>
        <p:nvPicPr>
          <p:cNvPr id="1026" name="Picture 2" descr="http://postfiles6.naver.net/20160614_21/roboholic84_1465884451476yxkwO_PNG/%BD%BA%C4%B3%B3%CA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120" y="1470602"/>
            <a:ext cx="7391160" cy="39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4"/>
          <p:cNvSpPr/>
          <p:nvPr/>
        </p:nvSpPr>
        <p:spPr bwMode="auto">
          <a:xfrm>
            <a:off x="3979365" y="2074682"/>
            <a:ext cx="351335" cy="249843"/>
          </a:xfrm>
          <a:prstGeom prst="roundRect">
            <a:avLst/>
          </a:prstGeom>
          <a:noFill/>
          <a:ln w="38100">
            <a:solidFill>
              <a:srgbClr val="FF484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LCD </a:t>
            </a:r>
            <a:r>
              <a:rPr lang="ko-KR" altLang="en-US" dirty="0"/>
              <a:t>주소 확인하기</a:t>
            </a:r>
          </a:p>
        </p:txBody>
      </p:sp>
    </p:spTree>
    <p:extLst>
      <p:ext uri="{BB962C8B-B14F-4D97-AF65-F5344CB8AC3E}">
        <p14:creationId xmlns:p14="http://schemas.microsoft.com/office/powerpoint/2010/main" val="42727510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2133" y="1472590"/>
            <a:ext cx="11348862" cy="403451"/>
          </a:xfrm>
          <a:prstGeom prst="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200" y="1511173"/>
            <a:ext cx="578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문자열 출력하기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68960" y="1686507"/>
            <a:ext cx="52913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Wire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#include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</a:t>
            </a:r>
            <a:r>
              <a:rPr lang="en-US" altLang="ko-KR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LiquidCrystal_I2C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.h&gt;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LiquidCrystal_I2C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(0x3F, 16, 2);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setup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init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 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backlight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lcd.</a:t>
            </a:r>
            <a:r>
              <a:rPr lang="en-US" altLang="ko-KR" dirty="0" err="1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print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"Hello, world!"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);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</a:p>
          <a:p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void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loop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{</a:t>
            </a:r>
          </a:p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}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6090B985-89E8-4B8F-837B-F232B9801C5F}"/>
              </a:ext>
            </a:extLst>
          </p:cNvPr>
          <p:cNvSpPr/>
          <p:nvPr/>
        </p:nvSpPr>
        <p:spPr>
          <a:xfrm>
            <a:off x="2776640" y="2831005"/>
            <a:ext cx="572770" cy="2770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E8472FF-9715-4785-A3A5-F9133E6B59AC}"/>
              </a:ext>
            </a:extLst>
          </p:cNvPr>
          <p:cNvSpPr txBox="1"/>
          <p:nvPr/>
        </p:nvSpPr>
        <p:spPr>
          <a:xfrm>
            <a:off x="4134627" y="3149599"/>
            <a:ext cx="2900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현재 </a:t>
            </a:r>
            <a:r>
              <a:rPr lang="en-US" altLang="ko-KR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I2C </a:t>
            </a:r>
            <a:r>
              <a:rPr lang="ko-KR" altLang="en-US" sz="20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주소값으로</a:t>
            </a:r>
            <a:r>
              <a:rPr lang="ko-KR" altLang="en-US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변경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xmlns="" id="{F0971600-2381-458D-9D0A-D7F70B4E87F6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245627" y="3098832"/>
            <a:ext cx="889000" cy="250823"/>
          </a:xfrm>
          <a:prstGeom prst="bentConnector3">
            <a:avLst>
              <a:gd name="adj1" fmla="val 985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39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86"/>
          <a:stretch>
            <a:fillRect/>
          </a:stretch>
        </p:blipFill>
        <p:spPr bwMode="auto">
          <a:xfrm>
            <a:off x="1548334" y="1855009"/>
            <a:ext cx="6405266" cy="341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50"/>
          <a:stretch>
            <a:fillRect/>
          </a:stretch>
        </p:blipFill>
        <p:spPr bwMode="auto">
          <a:xfrm>
            <a:off x="8609631" y="1855009"/>
            <a:ext cx="2186497" cy="351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사각형: 둥근 모서리 4"/>
          <p:cNvSpPr/>
          <p:nvPr/>
        </p:nvSpPr>
        <p:spPr bwMode="auto">
          <a:xfrm>
            <a:off x="2595065" y="4046915"/>
            <a:ext cx="3463653" cy="273235"/>
          </a:xfrm>
          <a:prstGeom prst="roundRect">
            <a:avLst/>
          </a:prstGeom>
          <a:noFill/>
          <a:ln w="38100">
            <a:solidFill>
              <a:srgbClr val="FF484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</p:cNvCxnSpPr>
          <p:nvPr/>
        </p:nvCxnSpPr>
        <p:spPr bwMode="auto">
          <a:xfrm flipV="1">
            <a:off x="6058718" y="2158381"/>
            <a:ext cx="2533448" cy="2025152"/>
          </a:xfrm>
          <a:prstGeom prst="straightConnector1">
            <a:avLst/>
          </a:prstGeom>
          <a:ln w="38100">
            <a:solidFill>
              <a:srgbClr val="FF484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2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15289" y="5945349"/>
            <a:ext cx="9536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스케치</a:t>
            </a:r>
            <a:r>
              <a:rPr lang="en-US" altLang="ko-KR" sz="16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 –</a:t>
            </a:r>
            <a:r>
              <a:rPr lang="ko-KR" altLang="en-US" sz="16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6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포함하기</a:t>
            </a:r>
            <a:r>
              <a:rPr lang="en-US" altLang="ko-KR" sz="16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 – [</a:t>
            </a:r>
            <a:r>
              <a:rPr lang="ko-KR" altLang="en-US" sz="16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라이브러리 관리</a:t>
            </a:r>
            <a:r>
              <a:rPr lang="en-US" altLang="ko-KR" sz="16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..]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선택해줍니다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라이브러리 추가</a:t>
            </a:r>
            <a:r>
              <a:rPr lang="en-US" altLang="ko-KR" dirty="0"/>
              <a:t>(1/2)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0354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68" y="1487424"/>
            <a:ext cx="8170725" cy="42862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72645" y="2761859"/>
            <a:ext cx="7604780" cy="876692"/>
          </a:xfrm>
          <a:prstGeom prst="rect">
            <a:avLst/>
          </a:prstGeom>
          <a:solidFill>
            <a:srgbClr val="FF484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7"/>
          <p:cNvSpPr/>
          <p:nvPr/>
        </p:nvSpPr>
        <p:spPr bwMode="auto">
          <a:xfrm>
            <a:off x="5357656" y="1799997"/>
            <a:ext cx="1043144" cy="316791"/>
          </a:xfrm>
          <a:prstGeom prst="roundRect">
            <a:avLst/>
          </a:prstGeom>
          <a:noFill/>
          <a:ln w="57150">
            <a:solidFill>
              <a:srgbClr val="FF4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직사각형 12"/>
          <p:cNvSpPr/>
          <p:nvPr/>
        </p:nvSpPr>
        <p:spPr>
          <a:xfrm>
            <a:off x="963625" y="5904017"/>
            <a:ext cx="10417213" cy="53206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55345" y="5958845"/>
            <a:ext cx="416560" cy="416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4040" y="5945349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21435" y="5945349"/>
            <a:ext cx="9856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검색창에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liquid crystal i2c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검색한 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en-US" altLang="ko-KR" sz="1600" b="1" dirty="0" err="1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LiquidCrystal</a:t>
            </a:r>
            <a:r>
              <a:rPr lang="en-US" altLang="ko-KR" sz="1600" b="1" dirty="0">
                <a:solidFill>
                  <a:srgbClr val="ED7D3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I2C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선택하여 우측 하단의 설치 버튼을 클릭 해줍니다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69680" y="111760"/>
            <a:ext cx="390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오렌지보드를 활용해 </a:t>
            </a:r>
            <a:r>
              <a:rPr lang="en-US" altLang="ko-KR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LCD </a:t>
            </a:r>
            <a:r>
              <a:rPr lang="ko-KR" altLang="en-US" sz="1600" dirty="0">
                <a:solidFill>
                  <a:schemeClr val="bg1">
                    <a:alpha val="83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제어하기</a:t>
            </a:r>
            <a:endParaRPr lang="en-US" altLang="ko-KR" sz="1600" dirty="0">
              <a:solidFill>
                <a:schemeClr val="bg1">
                  <a:alpha val="83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라이브러리 추가</a:t>
            </a:r>
            <a:r>
              <a:rPr lang="en-US" altLang="ko-KR" dirty="0"/>
              <a:t>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9563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26494</TotalTime>
  <Words>9356</Words>
  <Application>Microsoft Macintosh PowerPoint</Application>
  <PresentationFormat>와이드스크린</PresentationFormat>
  <Paragraphs>2308</Paragraphs>
  <Slides>192</Slides>
  <Notes>43</Notes>
  <HiddenSlides>2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192</vt:i4>
      </vt:variant>
    </vt:vector>
  </HeadingPairs>
  <TitlesOfParts>
    <vt:vector size="209" baseType="lpstr">
      <vt:lpstr>굴림</vt:lpstr>
      <vt:lpstr>나눔고딕</vt:lpstr>
      <vt:lpstr>나눔고딕 ExtraBold</vt:lpstr>
      <vt:lpstr>나눔손글씨 펜</vt:lpstr>
      <vt:lpstr>맑은 고딕</vt:lpstr>
      <vt:lpstr>Arial Black</vt:lpstr>
      <vt:lpstr>Cambria Math</vt:lpstr>
      <vt:lpstr>JBold</vt:lpstr>
      <vt:lpstr>Noto Sans CJK KR Black</vt:lpstr>
      <vt:lpstr>Noto Sans CJK KR Bold</vt:lpstr>
      <vt:lpstr>Noto Sans CJK KR DemiLight</vt:lpstr>
      <vt:lpstr>Noto Sans CJK KR Medium</vt:lpstr>
      <vt:lpstr>Noto Sans CJK KR Regular</vt:lpstr>
      <vt:lpstr>Times New Roman</vt:lpstr>
      <vt:lpstr>Wingdings</vt:lpstr>
      <vt:lpstr>Arial</vt:lpstr>
      <vt:lpstr>1_Office 테마</vt:lpstr>
      <vt:lpstr>아두이노 활용 제어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오민석</dc:creator>
  <cp:lastModifiedBy>Microsoft Office 사용자</cp:lastModifiedBy>
  <cp:revision>1018</cp:revision>
  <dcterms:created xsi:type="dcterms:W3CDTF">2016-04-25T04:59:12Z</dcterms:created>
  <dcterms:modified xsi:type="dcterms:W3CDTF">2018-06-22T12:58:34Z</dcterms:modified>
</cp:coreProperties>
</file>